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743" r:id="rId4"/>
  </p:sldMasterIdLst>
  <p:notesMasterIdLst>
    <p:notesMasterId r:id="rId25"/>
  </p:notesMasterIdLst>
  <p:handoutMasterIdLst>
    <p:handoutMasterId r:id="rId26"/>
  </p:handoutMasterIdLst>
  <p:sldIdLst>
    <p:sldId id="2146847008" r:id="rId5"/>
    <p:sldId id="260" r:id="rId6"/>
    <p:sldId id="2146847034" r:id="rId7"/>
    <p:sldId id="2146847013" r:id="rId8"/>
    <p:sldId id="2146847032" r:id="rId9"/>
    <p:sldId id="2146847033" r:id="rId10"/>
    <p:sldId id="2146847031" r:id="rId11"/>
    <p:sldId id="2146847035" r:id="rId12"/>
    <p:sldId id="2146847012" r:id="rId13"/>
    <p:sldId id="2146847038" r:id="rId14"/>
    <p:sldId id="258" r:id="rId15"/>
    <p:sldId id="2146847036" r:id="rId16"/>
    <p:sldId id="2146846965" r:id="rId17"/>
    <p:sldId id="263" r:id="rId18"/>
    <p:sldId id="275" r:id="rId19"/>
    <p:sldId id="277" r:id="rId20"/>
    <p:sldId id="276" r:id="rId21"/>
    <p:sldId id="278" r:id="rId22"/>
    <p:sldId id="265" r:id="rId23"/>
    <p:sldId id="283" r:id="rId24"/>
  </p:sldIdLst>
  <p:sldSz cx="12192000" cy="6858000"/>
  <p:notesSz cx="6858000" cy="9144000"/>
  <p:defaultTextStyle>
    <a:defPPr>
      <a:defRPr lang="en-US"/>
    </a:defPPr>
    <a:lvl1pPr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609585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1219170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828754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2438339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UAX PPT Template" id="{B9CB93EB-A11D-4479-A85B-ECC7C07626B0}">
          <p14:sldIdLst>
            <p14:sldId id="2146847008"/>
            <p14:sldId id="260"/>
            <p14:sldId id="2146847034"/>
            <p14:sldId id="2146847013"/>
            <p14:sldId id="2146847032"/>
            <p14:sldId id="2146847033"/>
            <p14:sldId id="2146847031"/>
            <p14:sldId id="2146847035"/>
            <p14:sldId id="2146847012"/>
            <p14:sldId id="2146847038"/>
            <p14:sldId id="258"/>
            <p14:sldId id="2146847036"/>
            <p14:sldId id="2146846965"/>
            <p14:sldId id="263"/>
            <p14:sldId id="275"/>
            <p14:sldId id="277"/>
            <p14:sldId id="276"/>
            <p14:sldId id="278"/>
            <p14:sldId id="265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B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2857"/>
  </p:normalViewPr>
  <p:slideViewPr>
    <p:cSldViewPr snapToGrid="0">
      <p:cViewPr varScale="1">
        <p:scale>
          <a:sx n="105" d="100"/>
          <a:sy n="105" d="100"/>
        </p:scale>
        <p:origin x="1720" y="184"/>
      </p:cViewPr>
      <p:guideLst/>
    </p:cSldViewPr>
  </p:slideViewPr>
  <p:outlineViewPr>
    <p:cViewPr>
      <p:scale>
        <a:sx n="33" d="100"/>
        <a:sy n="33" d="100"/>
      </p:scale>
      <p:origin x="0" y="-3612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16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F05D61B-8704-CE40-BB43-E8FCC5B93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Título Presentación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6C7AF2-21EE-C540-845D-AF3CB00AB4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9442F-D6AE-2547-A016-E86A050B4D2E}" type="datetime7">
              <a:rPr lang="es-ES" smtClean="0"/>
              <a:t>oct-24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998891-4CFB-1F40-98AB-E5E980241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Confidential &amp; Proprietary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79570E-1F10-B24B-88D6-600F40CB08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ACEF2-8374-754B-B43A-6E8A10C1D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5459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Título Presentación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74331-6528-4B47-BCCB-1EFC12E6D63D}" type="datetime7">
              <a:rPr lang="es-ES" smtClean="0"/>
              <a:t>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0C32-1D05-4357-A635-2118E80A09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6759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12CAB-BC9F-F747-9B41-69AF61E0485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3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12CAB-BC9F-F747-9B41-69AF61E0485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07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23B7E8-077F-0C11-E2E4-FCC0976D8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A18D39-9C34-1DFB-227C-504685B8EE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497DCB-6790-284A-B6F5-5E1D09EDC8DA}"/>
              </a:ext>
            </a:extLst>
          </p:cNvPr>
          <p:cNvSpPr txBox="1"/>
          <p:nvPr userDrawn="1"/>
        </p:nvSpPr>
        <p:spPr>
          <a:xfrm>
            <a:off x="712922" y="655578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C837A29-6067-5946-A907-42C312DF87D1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67937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8D44C5B5-90D9-D727-83E1-5716B25C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A860D7-12FD-3B4C-6EE3-F849025C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D8FBD4-4371-2E80-541C-846991B5F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27318914-C5E6-3384-2F4C-DDF28F2C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1BB438-4E17-8D15-89F7-B55A6CD2B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7D6A7E-9B87-E846-9B20-10ED85D5C15A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AB2EC2-A162-BF42-AA71-34793ADC10F7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102D7AA9-64B2-C74A-9FD4-6394DE66D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40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20" userDrawn="1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-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D4509C47-7338-F5D2-1484-72B7CF15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4" name="Title 158">
            <a:extLst>
              <a:ext uri="{FF2B5EF4-FFF2-40B4-BE49-F238E27FC236}">
                <a16:creationId xmlns:a16="http://schemas.microsoft.com/office/drawing/2014/main" id="{C15FE3BC-F280-0354-CCB5-435CC7BA9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38D3B5B-3CED-4D80-805E-55979E50D4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E3465F1A-327C-9531-B039-E99AA0AF9E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D14C85-0C76-6EB3-5150-1F32941982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9916D6-A980-9644-9686-840C73049374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C2C9A6-C59E-1F42-BAA3-FEEF46284F7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96B62B97-9B7A-AA4E-8EB4-D0899C728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44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F55AC-4F18-8862-03A0-3D79DEA86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012DB2F-C87C-BED8-50F7-D015F6E5CF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443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buClr>
                <a:schemeClr val="accent1"/>
              </a:buClr>
              <a:defRPr sz="1600"/>
            </a:lvl2pPr>
            <a:lvl3pPr>
              <a:spcAft>
                <a:spcPts val="600"/>
              </a:spcAft>
              <a:buClr>
                <a:schemeClr val="accent1"/>
              </a:buClr>
              <a:defRPr sz="1600"/>
            </a:lvl3pPr>
            <a:lvl4pPr>
              <a:spcAft>
                <a:spcPts val="600"/>
              </a:spcAft>
              <a:buClr>
                <a:schemeClr val="accent1"/>
              </a:buClr>
              <a:defRPr sz="1600"/>
            </a:lvl4pPr>
            <a:lvl5pPr>
              <a:spcAft>
                <a:spcPts val="600"/>
              </a:spcAft>
              <a:buClr>
                <a:schemeClr val="accent1"/>
              </a:buCl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82B33D4F-3CD5-B1F4-E420-DE9C0A844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2596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600"/>
            </a:lvl1pPr>
            <a:lvl2pPr>
              <a:spcAft>
                <a:spcPts val="600"/>
              </a:spcAft>
              <a:buClr>
                <a:schemeClr val="accent1"/>
              </a:buClr>
              <a:defRPr sz="1600"/>
            </a:lvl2pPr>
            <a:lvl3pPr>
              <a:spcAft>
                <a:spcPts val="600"/>
              </a:spcAft>
              <a:buClr>
                <a:schemeClr val="accent1"/>
              </a:buClr>
              <a:defRPr sz="1600"/>
            </a:lvl3pPr>
            <a:lvl4pPr>
              <a:spcAft>
                <a:spcPts val="600"/>
              </a:spcAft>
              <a:buClr>
                <a:schemeClr val="accent1"/>
              </a:buClr>
              <a:defRPr sz="1600"/>
            </a:lvl4pPr>
            <a:lvl5pPr>
              <a:spcAft>
                <a:spcPts val="600"/>
              </a:spcAft>
              <a:buClr>
                <a:schemeClr val="accent1"/>
              </a:buCl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5C93315-A838-8FB7-59B2-8E6B83E840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06" y="1714500"/>
            <a:ext cx="11178350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ADADD49F-C7B0-0833-5655-9BF3A673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655E10-0E10-74F7-08B9-583A1C43A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AE4F89-70A9-2C46-B426-539EFDD95907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8A963B-63A5-DC46-ACCF-F596E802872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B3ECFA55-2751-844E-B36C-AC6EBE1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63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16">
          <p15:clr>
            <a:srgbClr val="FBAE40"/>
          </p15:clr>
        </p15:guide>
        <p15:guide id="6" pos="3727">
          <p15:clr>
            <a:srgbClr val="FBAE40"/>
          </p15:clr>
        </p15:guide>
        <p15:guide id="7" pos="3953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D2D77C1-A8AE-16CD-DB73-FF8BA33A22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8000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120" name="Title 119">
            <a:extLst>
              <a:ext uri="{FF2B5EF4-FFF2-40B4-BE49-F238E27FC236}">
                <a16:creationId xmlns:a16="http://schemas.microsoft.com/office/drawing/2014/main" id="{2A72DCEB-A544-3AC4-A1AF-9D8E353C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7938" indent="215900">
              <a:tabLst/>
              <a:defRPr sz="1400"/>
            </a:lvl2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54C112E-5329-2244-F5C9-296C76AC64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EE79B022-9857-60A8-6793-C3F176DC3CE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215693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D5ECF0C8-E7B8-BCA5-AFFB-C14DCE65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08AB3AED-E51F-2C21-532A-841CA2885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36F967-53A9-F4DD-572C-D2B44632DA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BD15EF-D6DA-E441-A6E1-1F5E203929A6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B5F99A-7E10-084E-A166-3979E65975E0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62CA2A2-C34E-2441-A5B5-B8CFDE115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810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as + Da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E2D56F-E435-76E6-2F79-7D73936C752B}"/>
              </a:ext>
            </a:extLst>
          </p:cNvPr>
          <p:cNvCxnSpPr>
            <a:cxnSpLocks/>
          </p:cNvCxnSpPr>
          <p:nvPr/>
        </p:nvCxnSpPr>
        <p:spPr>
          <a:xfrm>
            <a:off x="504444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611970-6CAC-86A0-6BC5-5762FF81A532}"/>
              </a:ext>
            </a:extLst>
          </p:cNvPr>
          <p:cNvCxnSpPr>
            <a:cxnSpLocks/>
          </p:cNvCxnSpPr>
          <p:nvPr/>
        </p:nvCxnSpPr>
        <p:spPr>
          <a:xfrm>
            <a:off x="4358640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5FB0C-619F-D649-D212-2D27C4A480B3}"/>
              </a:ext>
            </a:extLst>
          </p:cNvPr>
          <p:cNvCxnSpPr>
            <a:cxnSpLocks/>
          </p:cNvCxnSpPr>
          <p:nvPr/>
        </p:nvCxnSpPr>
        <p:spPr>
          <a:xfrm>
            <a:off x="8212836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F30470D-2FCB-5921-E953-073D04AAD3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444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8D65F2A-B6C9-90E5-7F1B-0C0C48380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9391EE-2C2A-2182-E13F-F3CFFD97C6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12836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44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C6993-A0A7-64CE-649E-BBAB26B3C9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44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C37ABC11-CB0C-FDC6-D657-B429DF6A1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8640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16512003-52EC-DDE1-3B8D-43D25BC05C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12836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CBB06EAA-C5CC-60FB-8BE9-135CB6E0C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7" name="Title 119">
            <a:extLst>
              <a:ext uri="{FF2B5EF4-FFF2-40B4-BE49-F238E27FC236}">
                <a16:creationId xmlns:a16="http://schemas.microsoft.com/office/drawing/2014/main" id="{10D0AAD2-BDE6-3D5D-6798-E6EAB882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82AAA64C-849E-0555-9C83-8064554B6C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4A9CD73-512D-DA7E-A292-1D38E8CAB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2EC31DC-9ACD-034C-85D6-866B24DEE494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4C1A34-B807-4E4C-861C-E88FD4F56DAC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1" name="Marcador de fecha 2">
            <a:extLst>
              <a:ext uri="{FF2B5EF4-FFF2-40B4-BE49-F238E27FC236}">
                <a16:creationId xmlns:a16="http://schemas.microsoft.com/office/drawing/2014/main" id="{35294719-EEDF-4042-9103-45E20C61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000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75488A7-9322-F31C-A0C9-10B1EFCA9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 dirty="0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F0323D-BB28-9E27-7F37-0CCB5A999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0315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D5C5E81-287F-4909-F501-24893A9BFE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2914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CD76E42-5E18-DEAB-43B0-E211EB4D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5512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4</a:t>
            </a:r>
            <a:endParaRPr lang="en-U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562A8F8-B920-E307-80D7-8D238E03B8C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08000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6" name="Content Placeholder 30">
            <a:extLst>
              <a:ext uri="{FF2B5EF4-FFF2-40B4-BE49-F238E27FC236}">
                <a16:creationId xmlns:a16="http://schemas.microsoft.com/office/drawing/2014/main" id="{CC1A4DDA-2BEB-3742-AC62-35363340AE2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49657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7" name="Content Placeholder 30">
            <a:extLst>
              <a:ext uri="{FF2B5EF4-FFF2-40B4-BE49-F238E27FC236}">
                <a16:creationId xmlns:a16="http://schemas.microsoft.com/office/drawing/2014/main" id="{13525205-DF81-E812-C3C7-3F9B014F7C2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1314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8" name="Content Placeholder 30">
            <a:extLst>
              <a:ext uri="{FF2B5EF4-FFF2-40B4-BE49-F238E27FC236}">
                <a16:creationId xmlns:a16="http://schemas.microsoft.com/office/drawing/2014/main" id="{4D3A1274-448B-9CF0-1245-AAFCEFDA703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032972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DA34F255-609E-7E37-8EC5-482AFB041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5" name="Title 119">
            <a:extLst>
              <a:ext uri="{FF2B5EF4-FFF2-40B4-BE49-F238E27FC236}">
                <a16:creationId xmlns:a16="http://schemas.microsoft.com/office/drawing/2014/main" id="{6F3D791E-FE17-F80B-8978-E87AA88264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3F262C28-4F4F-CF20-4F97-5CA0FC7BC4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A90315-3D27-8246-A0EE-54203FBFBA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2B247A-0184-2040-B073-F59FE1C9A8DF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264A6F-4514-C94A-AC8A-FA95606550CA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0" name="Marcador de fecha 2">
            <a:extLst>
              <a:ext uri="{FF2B5EF4-FFF2-40B4-BE49-F238E27FC236}">
                <a16:creationId xmlns:a16="http://schemas.microsoft.com/office/drawing/2014/main" id="{CF01E41F-B9CA-A048-A601-1956EAB70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98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888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 + Da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 dirty="0"/>
              <a:t>PRESENTATION TEMPLATE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43AA1F-5603-008E-8117-6B3B987A0DC1}"/>
              </a:ext>
            </a:extLst>
          </p:cNvPr>
          <p:cNvCxnSpPr>
            <a:cxnSpLocks/>
          </p:cNvCxnSpPr>
          <p:nvPr/>
        </p:nvCxnSpPr>
        <p:spPr>
          <a:xfrm>
            <a:off x="504444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AB042B-2EA9-AACE-CBA3-DFF6F446F45C}"/>
              </a:ext>
            </a:extLst>
          </p:cNvPr>
          <p:cNvCxnSpPr>
            <a:cxnSpLocks/>
          </p:cNvCxnSpPr>
          <p:nvPr/>
        </p:nvCxnSpPr>
        <p:spPr>
          <a:xfrm>
            <a:off x="3363031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346ACC-468B-14D3-A56B-67A7EAAF303E}"/>
              </a:ext>
            </a:extLst>
          </p:cNvPr>
          <p:cNvCxnSpPr>
            <a:cxnSpLocks/>
          </p:cNvCxnSpPr>
          <p:nvPr/>
        </p:nvCxnSpPr>
        <p:spPr>
          <a:xfrm>
            <a:off x="6187440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8E45E7-C713-CE17-6996-6AA899675AB9}"/>
              </a:ext>
            </a:extLst>
          </p:cNvPr>
          <p:cNvCxnSpPr>
            <a:cxnSpLocks/>
          </p:cNvCxnSpPr>
          <p:nvPr/>
        </p:nvCxnSpPr>
        <p:spPr>
          <a:xfrm>
            <a:off x="9035796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CAA8282-5EF1-28A8-708E-5575F779DB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444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66389D3-7B61-F677-F33E-BD11CB4572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3031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DBBC928-A132-6C16-F03F-822C688DB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7440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14E334F-F9D8-3ADE-517C-D2135D2241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5796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75488A7-9322-F31C-A0C9-10B1EFCA9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44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 dirty="0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F0323D-BB28-9E27-7F37-0CCB5A999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3031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D5C5E81-287F-4909-F501-24893A9BFE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440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CD76E42-5E18-DEAB-43B0-E211EB4D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5796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4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2B64C1-7DFE-3037-C555-AA796FDAF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44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F8FCF98-9BE4-028F-8258-2669DA13FA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3031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B45724-FD3A-3A6E-4CB4-64BB81D3C9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7440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C74C85-CC28-E28A-7A5B-812AEB526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96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6157CB4A-2B3C-4D1F-1E72-A9DBEBBE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6" name="Title 119">
            <a:extLst>
              <a:ext uri="{FF2B5EF4-FFF2-40B4-BE49-F238E27FC236}">
                <a16:creationId xmlns:a16="http://schemas.microsoft.com/office/drawing/2014/main" id="{E2A8E1FD-E4EC-A9FD-82AA-03F7C37B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BF92F48C-98A1-CC58-60D5-A388F25DED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EE327B-F897-F322-7063-34E688B6C0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D790728-C83B-414E-A9C6-EE2DE8F0428B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34143-DFC7-6941-AE86-2D515DA2D3DE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8" name="Marcador de fecha 2">
            <a:extLst>
              <a:ext uri="{FF2B5EF4-FFF2-40B4-BE49-F238E27FC236}">
                <a16:creationId xmlns:a16="http://schemas.microsoft.com/office/drawing/2014/main" id="{49515CBB-75F6-7E4F-BD33-7BB6618F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83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912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55D2D4CA-FC32-7199-853F-292B114497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9587" y="2209800"/>
            <a:ext cx="3469577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7F408733-790D-D2A7-4D5A-E4EDC04674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41" name="Title 119">
            <a:extLst>
              <a:ext uri="{FF2B5EF4-FFF2-40B4-BE49-F238E27FC236}">
                <a16:creationId xmlns:a16="http://schemas.microsoft.com/office/drawing/2014/main" id="{4A26EC99-E8EC-6AD9-797C-F3FB050E9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3474721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C63C7A-2C97-7E89-020C-3E254DD04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3A76FDD-F3B4-EA44-B3DE-CFB894E27956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1CB567-B6DD-9D47-9739-B696441D9499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EB38BFCB-E710-BF45-9375-6179ABC7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1356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1/3 -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>
            <a:extLst>
              <a:ext uri="{FF2B5EF4-FFF2-40B4-BE49-F238E27FC236}">
                <a16:creationId xmlns:a16="http://schemas.microsoft.com/office/drawing/2014/main" id="{1061047F-1B69-5CE0-ABDE-68A814F3ADE7}"/>
              </a:ext>
            </a:extLst>
          </p:cNvPr>
          <p:cNvSpPr/>
          <p:nvPr userDrawn="1"/>
        </p:nvSpPr>
        <p:spPr>
          <a:xfrm>
            <a:off x="0" y="0"/>
            <a:ext cx="454082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67" dirty="0">
              <a:solidFill>
                <a:schemeClr val="bg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55D2D4CA-FC32-7199-853F-292B114497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9587" y="2209800"/>
            <a:ext cx="3469577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7F408733-790D-D2A7-4D5A-E4EDC04674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41" name="Title 119">
            <a:extLst>
              <a:ext uri="{FF2B5EF4-FFF2-40B4-BE49-F238E27FC236}">
                <a16:creationId xmlns:a16="http://schemas.microsoft.com/office/drawing/2014/main" id="{4A26EC99-E8EC-6AD9-797C-F3FB050E9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3474721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46778F-7E88-E412-E13A-271454A4C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6977DAE-BE0B-2D4E-A9BD-9D6F156A99A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63B192-524C-8346-8E47-6153926E5AD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6C3E9E66-0C3B-E84A-94BE-2CFB4A237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746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 + Imagen -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DC7391-2A08-0F65-1F87-6E222B58B6D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TEMPLATE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6EC72E63-0A8B-E61C-4F94-B965473A9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4" name="Picture Placeholder 45">
            <a:extLst>
              <a:ext uri="{FF2B5EF4-FFF2-40B4-BE49-F238E27FC236}">
                <a16:creationId xmlns:a16="http://schemas.microsoft.com/office/drawing/2014/main" id="{638D75A7-7360-35E3-DD9A-330463CE8F5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95862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5" name="Picture Placeholder 45">
            <a:extLst>
              <a:ext uri="{FF2B5EF4-FFF2-40B4-BE49-F238E27FC236}">
                <a16:creationId xmlns:a16="http://schemas.microsoft.com/office/drawing/2014/main" id="{DB1F764E-5B9D-2784-3451-DD178CA01BE2}"/>
              </a:ext>
            </a:extLst>
          </p:cNvPr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3850728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8" name="Picture Placeholder 45">
            <a:extLst>
              <a:ext uri="{FF2B5EF4-FFF2-40B4-BE49-F238E27FC236}">
                <a16:creationId xmlns:a16="http://schemas.microsoft.com/office/drawing/2014/main" id="{5A2FBB0B-7640-E671-8C4F-0509803866E3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651802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1056078C-3908-58AB-797C-2A9C463A2B9A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9537978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2" name="Title 119">
            <a:extLst>
              <a:ext uri="{FF2B5EF4-FFF2-40B4-BE49-F238E27FC236}">
                <a16:creationId xmlns:a16="http://schemas.microsoft.com/office/drawing/2014/main" id="{D8D2C3FF-80D9-05ED-4AC1-B2352CDF9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3" name="Text Placeholder 48">
            <a:extLst>
              <a:ext uri="{FF2B5EF4-FFF2-40B4-BE49-F238E27FC236}">
                <a16:creationId xmlns:a16="http://schemas.microsoft.com/office/drawing/2014/main" id="{6F995E21-60BA-6F9F-4752-BD0B9D64BB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5815" y="4038036"/>
            <a:ext cx="261224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#1</a:t>
            </a:r>
            <a:endParaRPr lang="en-US" dirty="0"/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56D57B-B540-C4AC-FDE0-64873AF44A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6195" y="4343400"/>
            <a:ext cx="2611483" cy="18938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066F6519-BA06-DF32-FC32-42127CEA1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88061" y="4038036"/>
            <a:ext cx="241748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#2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3AE54FC0-9072-8120-E851-6DEE73C1F9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8412" y="4343400"/>
            <a:ext cx="2416780" cy="18938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A71D486C-ABF5-7546-DCBF-F272158CDB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89135" y="4038036"/>
            <a:ext cx="241748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#3</a:t>
            </a:r>
            <a:endParaRPr lang="en-US" dirty="0"/>
          </a:p>
        </p:txBody>
      </p:sp>
      <p:sp>
        <p:nvSpPr>
          <p:cNvPr id="16" name="Text Placeholder 51">
            <a:extLst>
              <a:ext uri="{FF2B5EF4-FFF2-40B4-BE49-F238E27FC236}">
                <a16:creationId xmlns:a16="http://schemas.microsoft.com/office/drawing/2014/main" id="{00ABA51E-1F9C-0916-AFE7-1D7F58470EB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89486" y="4343400"/>
            <a:ext cx="2416780" cy="18938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6F44659A-0F1F-AF94-395D-8010DDBDFFB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77931" y="4038036"/>
            <a:ext cx="261224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#4</a:t>
            </a:r>
            <a:endParaRPr lang="en-US" dirty="0"/>
          </a:p>
        </p:txBody>
      </p:sp>
      <p:sp>
        <p:nvSpPr>
          <p:cNvPr id="18" name="Text Placeholder 51">
            <a:extLst>
              <a:ext uri="{FF2B5EF4-FFF2-40B4-BE49-F238E27FC236}">
                <a16:creationId xmlns:a16="http://schemas.microsoft.com/office/drawing/2014/main" id="{D2544E0E-FEC5-B937-B505-F860B49B9BD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78311" y="4343400"/>
            <a:ext cx="2611483" cy="18938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B4271BC0-7CCC-0B1A-14CE-CD1D2D86FC7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91333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id="{C4590A3C-778A-02FF-F3C1-DEA8078C0A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0901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075E8CAB-5946-5510-CB7E-48944D2EF1C1}"/>
              </a:ext>
            </a:extLst>
          </p:cNvPr>
          <p:cNvCxnSpPr>
            <a:cxnSpLocks/>
          </p:cNvCxnSpPr>
          <p:nvPr userDrawn="1"/>
        </p:nvCxnSpPr>
        <p:spPr>
          <a:xfrm flipV="1">
            <a:off x="8873598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C6ABF85A-9981-41CD-513C-3A2BE0C98E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1CAAB39-7312-3847-8919-4384AE51CF18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614AA8E-FA8D-8B45-99AE-2CF58663A316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6" name="Marcador de fecha 2">
            <a:extLst>
              <a:ext uri="{FF2B5EF4-FFF2-40B4-BE49-F238E27FC236}">
                <a16:creationId xmlns:a16="http://schemas.microsoft.com/office/drawing/2014/main" id="{695D20EC-9865-CA4A-8C87-883EFB2E6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11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3840">
          <p15:clr>
            <a:srgbClr val="FBAE40"/>
          </p15:clr>
        </p15:guide>
        <p15:guide id="3" pos="5664">
          <p15:clr>
            <a:srgbClr val="FBAE40"/>
          </p15:clr>
        </p15:guide>
        <p15:guide id="4" pos="2116">
          <p15:clr>
            <a:srgbClr val="FBAE40"/>
          </p15:clr>
        </p15:guide>
        <p15:guide id="5" pos="3940">
          <p15:clr>
            <a:srgbClr val="FBAE40"/>
          </p15:clr>
        </p15:guide>
        <p15:guide id="6" pos="1920">
          <p15:clr>
            <a:srgbClr val="FBAE40"/>
          </p15:clr>
        </p15:guide>
        <p15:guide id="7" pos="3744">
          <p15:clr>
            <a:srgbClr val="FBAE40"/>
          </p15:clr>
        </p15:guide>
        <p15:guide id="8" pos="5568">
          <p15:clr>
            <a:srgbClr val="FBAE40"/>
          </p15:clr>
        </p15:guide>
        <p15:guide id="9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-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339B284-CB59-23ED-DAE0-FC26CB58E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tx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7F3A4-AE0B-2CBD-3FDA-C676AC730155}"/>
              </a:ext>
            </a:extLst>
          </p:cNvPr>
          <p:cNvSpPr txBox="1"/>
          <p:nvPr userDrawn="1"/>
        </p:nvSpPr>
        <p:spPr>
          <a:xfrm>
            <a:off x="3936569" y="-8524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D42AD-1462-2E79-B747-E5A572EA5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581" y="503336"/>
            <a:ext cx="2516400" cy="47543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97E6E94-DAF1-134F-9F82-FE94BA574168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725293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 dirty="0"/>
              <a:t>PRESENTATION TEMPLATE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6157CB4A-2B3C-4D1F-1E72-A9DBEBBE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C79909-E34F-4B9E-FBBC-861D6CD509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C96D1-401B-CF47-B637-104B9E7CE0EC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1FCCD8-85D6-8E4B-95E7-990AAA27BE26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Marcador de fecha 2">
            <a:extLst>
              <a:ext uri="{FF2B5EF4-FFF2-40B4-BE49-F238E27FC236}">
                <a16:creationId xmlns:a16="http://schemas.microsoft.com/office/drawing/2014/main" id="{297DA748-30A4-A748-AB4E-2F36CBBD3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65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912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7">
            <a:extLst>
              <a:ext uri="{FF2B5EF4-FFF2-40B4-BE49-F238E27FC236}">
                <a16:creationId xmlns:a16="http://schemas.microsoft.com/office/drawing/2014/main" id="{A9CACE80-426F-9E7A-397F-89A870C689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1999" cy="6858000"/>
          </a:xfr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para inserter imagen</a:t>
            </a:r>
          </a:p>
        </p:txBody>
      </p:sp>
    </p:spTree>
    <p:extLst>
      <p:ext uri="{BB962C8B-B14F-4D97-AF65-F5344CB8AC3E}">
        <p14:creationId xmlns:p14="http://schemas.microsoft.com/office/powerpoint/2010/main" val="2802357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9" name="Picture Placeholder 67">
            <a:extLst>
              <a:ext uri="{FF2B5EF4-FFF2-40B4-BE49-F238E27FC236}">
                <a16:creationId xmlns:a16="http://schemas.microsoft.com/office/drawing/2014/main" id="{5711116A-844B-7952-2AB7-6E26B35604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914400"/>
            <a:ext cx="6095999" cy="5943600"/>
          </a:xfr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FE3EF4-9B15-7033-4A38-39E5CD55A023}"/>
              </a:ext>
            </a:extLst>
          </p:cNvPr>
          <p:cNvSpPr/>
          <p:nvPr userDrawn="1"/>
        </p:nvSpPr>
        <p:spPr>
          <a:xfrm>
            <a:off x="0" y="914400"/>
            <a:ext cx="6095999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628D4EC6-CD77-E791-A4C9-25D1958C21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87" y="2209800"/>
            <a:ext cx="5081969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7" name="Title 119">
            <a:extLst>
              <a:ext uri="{FF2B5EF4-FFF2-40B4-BE49-F238E27FC236}">
                <a16:creationId xmlns:a16="http://schemas.microsoft.com/office/drawing/2014/main" id="{5BABE3F8-96D0-E482-BDBE-7FE17B271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5D28EAC-A950-1D57-A8C3-E652B8DF68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5079804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147A7D-E2B0-6B49-C37F-A034F6B10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CCFDE1B-FFDE-8248-968A-29EC37368A0D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913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3A8634-DC91-5B49-93C9-E290E8143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F6ABA5-2798-674F-A030-3BAD51FB6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C769773-27E6-A548-BD7A-3DE3C6B810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944" y="2133877"/>
            <a:ext cx="3491599" cy="41034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AU" sz="1400" smtClean="0">
                <a:effectLst/>
              </a:defRPr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corrido.</a:t>
            </a:r>
          </a:p>
        </p:txBody>
      </p:sp>
      <p:sp>
        <p:nvSpPr>
          <p:cNvPr id="8" name="Title 119">
            <a:extLst>
              <a:ext uri="{FF2B5EF4-FFF2-40B4-BE49-F238E27FC236}">
                <a16:creationId xmlns:a16="http://schemas.microsoft.com/office/drawing/2014/main" id="{ACEF0A25-2EC2-8642-A13D-CC7041F8C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346809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F718BAE-D3F8-7941-AD2A-ECE2E937C2A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E8C8C3-D6F7-EA4A-AD7E-C5731DFFB24D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E4EB4AF5-C502-0747-BF4B-662A9DEF0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4A61E0-6F23-E740-B2DB-FB003CE0B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EF12008-6DD0-1F49-BD52-D1A6061676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4" name="Picture Placeholder 42">
            <a:extLst>
              <a:ext uri="{FF2B5EF4-FFF2-40B4-BE49-F238E27FC236}">
                <a16:creationId xmlns:a16="http://schemas.microsoft.com/office/drawing/2014/main" id="{2ADEEE5B-6F8D-264C-891B-2F6FD1E3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78339" y="1837412"/>
            <a:ext cx="3501121" cy="3381451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5" name="Picture Placeholder 42">
            <a:extLst>
              <a:ext uri="{FF2B5EF4-FFF2-40B4-BE49-F238E27FC236}">
                <a16:creationId xmlns:a16="http://schemas.microsoft.com/office/drawing/2014/main" id="{5250C79E-746B-E64F-84D7-C75379411F2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84913" y="3599654"/>
            <a:ext cx="4884404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20" name="Picture Placeholder 42">
            <a:extLst>
              <a:ext uri="{FF2B5EF4-FFF2-40B4-BE49-F238E27FC236}">
                <a16:creationId xmlns:a16="http://schemas.microsoft.com/office/drawing/2014/main" id="{122BEC5E-A59D-A948-A6DF-46B8C9E2946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977015" y="1341362"/>
            <a:ext cx="3698097" cy="2764087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71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AF4B31-04AE-5B4B-8807-7785413D9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56C47A-F96B-C447-832B-986828E889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DF01052-1021-3449-B58D-FA40E60A02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944" y="2133877"/>
            <a:ext cx="3491599" cy="41034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AU" sz="1400" smtClean="0">
                <a:effectLst/>
              </a:defRPr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corrido.</a:t>
            </a:r>
          </a:p>
        </p:txBody>
      </p:sp>
      <p:sp>
        <p:nvSpPr>
          <p:cNvPr id="7" name="Title 119">
            <a:extLst>
              <a:ext uri="{FF2B5EF4-FFF2-40B4-BE49-F238E27FC236}">
                <a16:creationId xmlns:a16="http://schemas.microsoft.com/office/drawing/2014/main" id="{717DC788-90DE-014F-8482-18B558097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346809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20EF6D3-A128-C44B-B849-EE0AD1A97A30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7029CC-596E-3549-9B63-2AEB5DE5F95B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FC686DF3-F808-C54D-8925-41B1F60C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CD6F6DA4-90E5-C948-A355-147FBE2A5A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2" name="Picture Placeholder 42">
            <a:extLst>
              <a:ext uri="{FF2B5EF4-FFF2-40B4-BE49-F238E27FC236}">
                <a16:creationId xmlns:a16="http://schemas.microsoft.com/office/drawing/2014/main" id="{E30B8D09-0526-1D4C-ACA5-EB3E833F2B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78752" y="1258556"/>
            <a:ext cx="3501121" cy="3504363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3" name="Picture Placeholder 42">
            <a:extLst>
              <a:ext uri="{FF2B5EF4-FFF2-40B4-BE49-F238E27FC236}">
                <a16:creationId xmlns:a16="http://schemas.microsoft.com/office/drawing/2014/main" id="{FE5EED98-D682-9A40-AA5F-03AC9D8A21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78339" y="2133877"/>
            <a:ext cx="4201448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4" name="Picture Placeholder 42">
            <a:extLst>
              <a:ext uri="{FF2B5EF4-FFF2-40B4-BE49-F238E27FC236}">
                <a16:creationId xmlns:a16="http://schemas.microsoft.com/office/drawing/2014/main" id="{924E9C01-C4FE-0A4D-93CB-A32B963EAA0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24225" y="3602519"/>
            <a:ext cx="3501121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8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 + Dato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41C15-C164-088D-EEBE-6D6B1D5B82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52EA1-6AAF-B543-F6DE-9C06F5B2A6EB}"/>
              </a:ext>
            </a:extLst>
          </p:cNvPr>
          <p:cNvSpPr/>
          <p:nvPr/>
        </p:nvSpPr>
        <p:spPr>
          <a:xfrm>
            <a:off x="4023358" y="914400"/>
            <a:ext cx="5814857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CD51AC-2256-0DC8-37B6-93EA5B0D87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87940" y="1188719"/>
            <a:ext cx="1508760" cy="6858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8629CEE-2C55-A442-D542-CDC13AA08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17" y="2133877"/>
            <a:ext cx="5091870" cy="41034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100"/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/>
              <a:t>Case study copy: 220 words max. </a:t>
            </a:r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53C632AC-936D-587E-5D23-307F6F1F2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87940" y="2561537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FA8037CA-438E-85BE-4D47-735BA4CCC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87940" y="4627126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0A89DEB-5A6B-2AAC-E7FA-48F88D214C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940" y="3591497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10" name="Picture Placeholder 42">
            <a:extLst>
              <a:ext uri="{FF2B5EF4-FFF2-40B4-BE49-F238E27FC236}">
                <a16:creationId xmlns:a16="http://schemas.microsoft.com/office/drawing/2014/main" id="{C43287E1-A162-8D85-D778-8336F1676E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915003"/>
            <a:ext cx="4023357" cy="5942997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para </a:t>
            </a:r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1EF86D5-90D0-802A-084D-D52D44779E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7940" y="2133877"/>
            <a:ext cx="1508760" cy="1534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1100" b="1" i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 sz="1200"/>
            </a:lvl2pPr>
            <a:lvl3pPr marL="1219170" indent="0">
              <a:buNone/>
              <a:defRPr sz="12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</a:lstStyle>
          <a:p>
            <a:pPr lvl="0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191E8FD-2016-03BC-F6C7-D261722274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87940" y="2972686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95C33BE-CD56-6669-2160-8C444FE07B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7940" y="5038275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BD90FA8-7351-265B-153B-C67A6AE75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7940" y="4002646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9" name="Slide Number Placeholder 21">
            <a:extLst>
              <a:ext uri="{FF2B5EF4-FFF2-40B4-BE49-F238E27FC236}">
                <a16:creationId xmlns:a16="http://schemas.microsoft.com/office/drawing/2014/main" id="{922BA1A6-A5B6-1A50-B003-D1AADF69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20" name="Title 119">
            <a:extLst>
              <a:ext uri="{FF2B5EF4-FFF2-40B4-BE49-F238E27FC236}">
                <a16:creationId xmlns:a16="http://schemas.microsoft.com/office/drawing/2014/main" id="{806C0B47-99A5-4948-A06E-E8605386A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3082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0FEFCF-3541-1BAC-EF61-7E23E21250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9023128-74EA-C046-A4A0-D9EA92FA21EA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52E784DE-B8BA-134D-AFAC-6E704735E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385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6">
          <p15:clr>
            <a:srgbClr val="FBAE40"/>
          </p15:clr>
        </p15:guide>
        <p15:guide id="2" pos="6408">
          <p15:clr>
            <a:srgbClr val="FBAE40"/>
          </p15:clr>
        </p15:guide>
        <p15:guide id="3" pos="6192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744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 + Dato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41C15-C164-088D-EEBE-6D6B1D5B82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52EA1-6AAF-B543-F6DE-9C06F5B2A6EB}"/>
              </a:ext>
            </a:extLst>
          </p:cNvPr>
          <p:cNvSpPr/>
          <p:nvPr/>
        </p:nvSpPr>
        <p:spPr>
          <a:xfrm>
            <a:off x="4023358" y="914400"/>
            <a:ext cx="5814857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42">
            <a:extLst>
              <a:ext uri="{FF2B5EF4-FFF2-40B4-BE49-F238E27FC236}">
                <a16:creationId xmlns:a16="http://schemas.microsoft.com/office/drawing/2014/main" id="{C43287E1-A162-8D85-D778-8336F1676E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915003"/>
            <a:ext cx="4023357" cy="5942997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para </a:t>
            </a:r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9" name="Slide Number Placeholder 21">
            <a:extLst>
              <a:ext uri="{FF2B5EF4-FFF2-40B4-BE49-F238E27FC236}">
                <a16:creationId xmlns:a16="http://schemas.microsoft.com/office/drawing/2014/main" id="{922BA1A6-A5B6-1A50-B003-D1AADF69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13" name="Title 119">
            <a:extLst>
              <a:ext uri="{FF2B5EF4-FFF2-40B4-BE49-F238E27FC236}">
                <a16:creationId xmlns:a16="http://schemas.microsoft.com/office/drawing/2014/main" id="{979EF17D-81D7-3006-DCB4-8E8646D7D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3082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3877E-6355-3EB1-5D47-70EB58486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DFE4A168-CD54-5C04-F950-F68E48E33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940" y="1257300"/>
            <a:ext cx="1508760" cy="457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F4F3BD2-D05E-3089-AEA0-884448F6AD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87940" y="2133877"/>
            <a:ext cx="1508760" cy="136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accent5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 err="1"/>
              <a:t>Cita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 20 palabras </a:t>
            </a:r>
            <a:r>
              <a:rPr lang="en-US" dirty="0" err="1"/>
              <a:t>máximo</a:t>
            </a:r>
            <a:r>
              <a:rPr lang="en-US" dirty="0"/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89BFA1-7A9B-7641-A044-1D359D68CF2C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565E763F-D638-AF4E-A889-15193A3F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8F4A353-558B-9A4B-BE34-F556DED3E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17" y="2133877"/>
            <a:ext cx="5091870" cy="41210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100"/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/>
              <a:t>Case study copy: 220 words max. </a:t>
            </a:r>
          </a:p>
        </p:txBody>
      </p:sp>
    </p:spTree>
    <p:extLst>
      <p:ext uri="{BB962C8B-B14F-4D97-AF65-F5344CB8AC3E}">
        <p14:creationId xmlns:p14="http://schemas.microsoft.com/office/powerpoint/2010/main" val="31890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6">
          <p15:clr>
            <a:srgbClr val="FBAE40"/>
          </p15:clr>
        </p15:guide>
        <p15:guide id="2" pos="6408">
          <p15:clr>
            <a:srgbClr val="FBAE40"/>
          </p15:clr>
        </p15:guide>
        <p15:guide id="3" pos="6192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744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-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80" y="3923736"/>
            <a:ext cx="4729653" cy="1096433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08" y="5597925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cap="all" spc="15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Título</a:t>
            </a:r>
            <a:r>
              <a:rPr lang="en-GB" dirty="0"/>
              <a:t> CONTACTO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608" y="5964771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spc="5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email - </a:t>
            </a:r>
            <a:r>
              <a:rPr lang="en-GB" dirty="0" err="1"/>
              <a:t>número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586E0B5-87FD-10A7-8BF5-E433CBD71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608" y="5317879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1" i="0" cap="all" spc="15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NOMBRE CONTACTO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54861-5550-534F-4D00-3ABA14610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04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-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80" y="3923736"/>
            <a:ext cx="4729653" cy="1096433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08" y="5597925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cap="all" spc="15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Título</a:t>
            </a:r>
            <a:r>
              <a:rPr lang="en-GB" dirty="0"/>
              <a:t> CONTACTO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608" y="5964771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spc="5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email - </a:t>
            </a:r>
            <a:r>
              <a:rPr lang="en-GB" dirty="0" err="1"/>
              <a:t>número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586E0B5-87FD-10A7-8BF5-E433CBD71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608" y="5317879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1" i="0" cap="all" spc="15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NOMBRE CONTACTO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54861-5550-534F-4D00-3ABA14610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DB1A7E-8AC7-E271-2946-7F55D046DE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232900" y="0"/>
            <a:ext cx="2959100" cy="6858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02837C-6785-0043-9999-9F9C61D3DE94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32668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6">
            <a:extLst>
              <a:ext uri="{FF2B5EF4-FFF2-40B4-BE49-F238E27FC236}">
                <a16:creationId xmlns:a16="http://schemas.microsoft.com/office/drawing/2014/main" id="{685D50EA-ADCD-4DCF-A600-691A1DF50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3645" y="1697839"/>
            <a:ext cx="3937653" cy="72432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39C05A3-F50A-47EA-B683-AE74368C7755}"/>
              </a:ext>
            </a:extLst>
          </p:cNvPr>
          <p:cNvSpPr/>
          <p:nvPr userDrawn="1"/>
        </p:nvSpPr>
        <p:spPr>
          <a:xfrm rot="5400000">
            <a:off x="-2251953" y="4194065"/>
            <a:ext cx="4915888" cy="4119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BA3A8D9-7F74-4CA1-B3FC-7A4EB5005B43}"/>
              </a:ext>
            </a:extLst>
          </p:cNvPr>
          <p:cNvSpPr/>
          <p:nvPr userDrawn="1"/>
        </p:nvSpPr>
        <p:spPr>
          <a:xfrm rot="10800000">
            <a:off x="0" y="6440993"/>
            <a:ext cx="4586514" cy="4233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Marcador de posición de imagen 15">
            <a:extLst>
              <a:ext uri="{FF2B5EF4-FFF2-40B4-BE49-F238E27FC236}">
                <a16:creationId xmlns:a16="http://schemas.microsoft.com/office/drawing/2014/main" id="{65A6F396-AD60-4DAB-A498-F6AD10B15A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7404" y="276891"/>
            <a:ext cx="4309110" cy="6303704"/>
          </a:xfrm>
        </p:spPr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UAX.ES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7AF80-A834-48E8-B5C2-D720A4B265E2}" type="slidenum">
              <a:rPr lang="id-ID" smtClean="0"/>
              <a:t>‹Nº›</a:t>
            </a:fld>
            <a:endParaRPr lang="id-ID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99C2C7D-B6AD-485A-B557-A6DF3DED98D1}"/>
              </a:ext>
            </a:extLst>
          </p:cNvPr>
          <p:cNvSpPr/>
          <p:nvPr userDrawn="1"/>
        </p:nvSpPr>
        <p:spPr>
          <a:xfrm>
            <a:off x="6463646" y="3216071"/>
            <a:ext cx="4318653" cy="1901958"/>
          </a:xfrm>
          <a:prstGeom prst="rect">
            <a:avLst/>
          </a:prstGeom>
          <a:solidFill>
            <a:srgbClr val="043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89C377-E895-4A97-B5E0-80190FD23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291" y="6093839"/>
            <a:ext cx="1684652" cy="622401"/>
          </a:xfrm>
          <a:prstGeom prst="rect">
            <a:avLst/>
          </a:prstGeom>
        </p:spPr>
      </p:pic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1BFA608-55F7-446C-94DB-D44FD1FE5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3646" y="2393846"/>
            <a:ext cx="3112434" cy="369332"/>
          </a:xfrm>
          <a:solidFill>
            <a:srgbClr val="F2F2F2"/>
          </a:solidFill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s-ES" sz="1800" kern="1200" dirty="0" smtClean="0">
                <a:solidFill>
                  <a:srgbClr val="04305E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573920DD-3055-4A16-83AD-25128FAB0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136" y="3457234"/>
            <a:ext cx="3553315" cy="276999"/>
          </a:xfrm>
        </p:spPr>
        <p:txBody>
          <a:bodyPr>
            <a:no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buNone/>
              <a:defRPr lang="es-ES" sz="1200" kern="1200" spc="3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s-ES" dirty="0"/>
              <a:t>LOREM IPSUM DOLOR SIT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C76ACEC8-558D-4618-BFEC-1B2E12384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137" y="3826645"/>
            <a:ext cx="3553314" cy="1046806"/>
          </a:xfrm>
        </p:spPr>
        <p:txBody>
          <a:bodyPr>
            <a:no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buNone/>
              <a:defRPr lang="es-ES" sz="900" i="0" kern="120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ac </a:t>
            </a:r>
            <a:r>
              <a:rPr lang="es-ES" dirty="0" err="1"/>
              <a:t>netus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aliquet</a:t>
            </a:r>
            <a:r>
              <a:rPr lang="es-ES" dirty="0"/>
              <a:t>,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 justo libero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dolor,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. </a:t>
            </a:r>
            <a:r>
              <a:rPr lang="es-ES" dirty="0" err="1"/>
              <a:t>Sapien</a:t>
            </a:r>
            <a:r>
              <a:rPr lang="es-ES" dirty="0"/>
              <a:t> </a:t>
            </a:r>
            <a:r>
              <a:rPr lang="es-ES" dirty="0" err="1"/>
              <a:t>nam</a:t>
            </a:r>
            <a:r>
              <a:rPr lang="es-ES" dirty="0"/>
              <a:t> </a:t>
            </a:r>
            <a:r>
              <a:rPr lang="es-ES" dirty="0" err="1"/>
              <a:t>suspendisse</a:t>
            </a:r>
            <a:r>
              <a:rPr lang="es-ES" dirty="0"/>
              <a:t>,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ante </a:t>
            </a:r>
            <a:r>
              <a:rPr lang="es-ES" dirty="0" err="1"/>
              <a:t>tincidunt</a:t>
            </a:r>
            <a:r>
              <a:rPr lang="es-ES" dirty="0"/>
              <a:t>, eros in auctor </a:t>
            </a:r>
            <a:r>
              <a:rPr lang="es-ES" dirty="0" err="1"/>
              <a:t>fringilla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64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Parten Extern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339B284-CB59-23ED-DAE0-FC26CB58E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tx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7F3A4-AE0B-2CBD-3FDA-C676AC730155}"/>
              </a:ext>
            </a:extLst>
          </p:cNvPr>
          <p:cNvSpPr txBox="1"/>
          <p:nvPr userDrawn="1"/>
        </p:nvSpPr>
        <p:spPr>
          <a:xfrm>
            <a:off x="3936569" y="-8524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D42AD-1462-2E79-B747-E5A572EA5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581" y="503336"/>
            <a:ext cx="2516400" cy="475430"/>
          </a:xfrm>
          <a:prstGeom prst="rect">
            <a:avLst/>
          </a:prstGeom>
        </p:spPr>
      </p:pic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9F72C951-B1FE-6969-A339-9EE8B4A4E7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5444" y="502913"/>
            <a:ext cx="1910591" cy="475511"/>
          </a:xfrm>
        </p:spPr>
        <p:txBody>
          <a:bodyPr anchor="ctr"/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Insertar logo de</a:t>
            </a:r>
            <a:br>
              <a:rPr lang="es-ES" dirty="0"/>
            </a:br>
            <a:r>
              <a:rPr lang="es-ES" dirty="0" err="1"/>
              <a:t>partner</a:t>
            </a:r>
            <a:r>
              <a:rPr lang="es-ES" dirty="0"/>
              <a:t> externo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E74CEFD-E4DD-E376-56EB-0E0854D16554}"/>
              </a:ext>
            </a:extLst>
          </p:cNvPr>
          <p:cNvCxnSpPr>
            <a:cxnSpLocks/>
          </p:cNvCxnSpPr>
          <p:nvPr userDrawn="1"/>
        </p:nvCxnSpPr>
        <p:spPr>
          <a:xfrm>
            <a:off x="3349580" y="502913"/>
            <a:ext cx="0" cy="475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1A23B9-703F-2147-8107-5D5975F52184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393380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AB4D4F-5A6A-D7EC-F9DC-911A38A8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92E7B-73C8-BB4F-AB73-A44CF5D2D73C}" type="datetimeFigureOut">
              <a:rPr lang="es-ES" smtClean="0"/>
              <a:t>19/10/24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B47FA3-E18C-2BCF-B815-4EA994E4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5D44FD-8356-75F6-9A36-D4D59403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89A7-F2B7-3C42-969D-0B345713C1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8922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CFBABD-616E-4B49-98E4-3BB4992E30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5" y="191229"/>
            <a:ext cx="1533547" cy="566575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828981-E10F-4C58-A90C-4A80E46E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UAX.ES</a:t>
            </a:r>
            <a:endParaRPr lang="es-E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FC92B8-BD3D-457C-9B25-63A25ACB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175690"/>
            <a:ext cx="422854" cy="365125"/>
          </a:xfrm>
        </p:spPr>
        <p:txBody>
          <a:bodyPr/>
          <a:lstStyle/>
          <a:p>
            <a:fld id="{90C7AF80-A834-48E8-B5C2-D720A4B265E2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68047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+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49A42-26B6-AFC3-6EFC-AF699FE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7" y="1990785"/>
            <a:ext cx="5396072" cy="190535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Máx</a:t>
            </a:r>
            <a:r>
              <a:rPr lang="en-US" dirty="0"/>
              <a:t>. 1/2 </a:t>
            </a:r>
            <a:r>
              <a:rPr lang="en-US" dirty="0" err="1"/>
              <a:t>frases</a:t>
            </a:r>
            <a:r>
              <a:rPr lang="en-US" dirty="0"/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756771F-5949-D107-8010-E074A00B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2" y="385802"/>
            <a:ext cx="4407408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s-ES">
                <a:latin typeface="+mj-lt"/>
              </a:rPr>
              <a:t>PRESENTATION TEMPLATE</a:t>
            </a:r>
            <a:endParaRPr lang="es-E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164493C-F3E7-80CE-D253-5B558C7B8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4913" y="1989138"/>
            <a:ext cx="5394960" cy="4248150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2B13DED4-C3BE-6577-F437-2CD18114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B0611F-5BAD-F2F3-6DD4-9BDA4BAF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1953BF-EA1A-C241-B41B-ADCD1658E05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41A6E1-4C89-D44F-A8EB-09C7F8A5E365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70E9644E-C753-4441-BEA0-5148DCF1A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22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720" userDrawn="1">
          <p15:clr>
            <a:srgbClr val="FBAE40"/>
          </p15:clr>
        </p15:guide>
        <p15:guide id="7" pos="39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8D44C5B5-90D9-D727-83E1-5716B25C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A860D7-12FD-3B4C-6EE3-F849025C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D8FBD4-4371-2E80-541C-846991B5F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27318914-C5E6-3384-2F4C-DDF28F2C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B9913B-37E9-2928-2F6F-07BF673D4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064BD69-E7F5-954B-95F1-19C10792A7B2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D4B910-0905-074B-AB44-17AB0564FD9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1BD1F4AE-D33E-9146-8B94-0C9FD3C44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754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20" userDrawn="1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F55AC-4F18-8862-03A0-3D79DEA86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</p:spPr>
        <p:txBody>
          <a:bodyPr lIns="0" tIns="0" rIns="0" bIns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012DB2F-C87C-BED8-50F7-D015F6E5CF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443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82B33D4F-3CD5-B1F4-E420-DE9C0A844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2596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5C93315-A838-8FB7-59B2-8E6B83E840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06" y="1714500"/>
            <a:ext cx="11178350" cy="27432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ADADD49F-C7B0-0833-5655-9BF3A673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0D1F95-9D27-82A3-393D-976F53B20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8FB33F3-2C1D-324F-86C4-83D6CDB56CCA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5692E8-B780-6744-B37D-58207D915038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ABF1BF61-F1D2-9C41-8B73-4F618D89B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2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16">
          <p15:clr>
            <a:srgbClr val="FBAE40"/>
          </p15:clr>
        </p15:guide>
        <p15:guide id="6" pos="3727">
          <p15:clr>
            <a:srgbClr val="FBAE40"/>
          </p15:clr>
        </p15:guide>
        <p15:guide id="7" pos="3953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D2D77C1-A8AE-16CD-DB73-FF8BA33A22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8000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120" name="Title 119">
            <a:extLst>
              <a:ext uri="{FF2B5EF4-FFF2-40B4-BE49-F238E27FC236}">
                <a16:creationId xmlns:a16="http://schemas.microsoft.com/office/drawing/2014/main" id="{2A72DCEB-A544-3AC4-A1AF-9D8E353C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7938" indent="215900">
              <a:tabLst/>
              <a:defRPr sz="1400"/>
            </a:lvl2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54C112E-5329-2244-F5C9-296C76AC64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EE79B022-9857-60A8-6793-C3F176DC3CE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215693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D5ECF0C8-E7B8-BCA5-AFFB-C14DCE65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08AB3AED-E51F-2C21-532A-841CA2885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8D4F82-8E0D-4B81-D28F-C3F4543B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EFBCE90-480A-B542-949A-6352234FCD75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347CE45-F989-1044-8E90-74ECC0042145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51AFBE38-FBD3-BB4C-AE20-760B0F2AD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7373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7C1ED-1339-FBB2-A9EA-89C75966D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90644-1E17-5C30-D625-58BE22A348CA}"/>
              </a:ext>
            </a:extLst>
          </p:cNvPr>
          <p:cNvSpPr txBox="1"/>
          <p:nvPr userDrawn="1"/>
        </p:nvSpPr>
        <p:spPr>
          <a:xfrm>
            <a:off x="6803571" y="17852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D24C04-92FA-FFE6-B994-B6A1E5AF5D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70214A6-CF02-B54C-A792-111E129B4CF7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2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-0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AEE190-5AE3-CC65-EF06-C8C236B04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65E8EA-6F46-784C-A96E-DC64060DC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B5974-2BAC-9C47-AA7A-436A55D2BB0E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9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or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41CB4EB-9B08-4F41-A9CB-CCF15D615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920" y="-71819"/>
            <a:ext cx="12435840" cy="70016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7C1ED-1339-FBB2-A9EA-89C75966D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90644-1E17-5C30-D625-58BE22A348CA}"/>
              </a:ext>
            </a:extLst>
          </p:cNvPr>
          <p:cNvSpPr txBox="1"/>
          <p:nvPr userDrawn="1"/>
        </p:nvSpPr>
        <p:spPr>
          <a:xfrm>
            <a:off x="6803571" y="17852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C5D3E09-3F5A-974E-A977-2544272FDF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352EE6-CB3D-0E47-9CC1-F217E008EC99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0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or-0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C0FA3062-8681-A34D-A056-1CFA64214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920" y="-71819"/>
            <a:ext cx="12435840" cy="70016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62DBF1-48F0-B7F7-8198-7BEB89D122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016E72D-33D2-8A42-39F7-A7234A8B6109}"/>
              </a:ext>
            </a:extLst>
          </p:cNvPr>
          <p:cNvSpPr txBox="1"/>
          <p:nvPr userDrawn="1"/>
        </p:nvSpPr>
        <p:spPr>
          <a:xfrm>
            <a:off x="11165305" y="-139566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D1CD63-2965-A74E-BF2D-AC25626E07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B893CBB-E027-4340-B8D9-2E335C117CC3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926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BDF26163-32DA-0384-B4E6-215A18B9DD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81923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2F06-E1A4-5347-B146-54054076E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673" y="1988069"/>
            <a:ext cx="5029200" cy="42492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04792" indent="-304792">
              <a:buFont typeface="+mj-lt"/>
              <a:buAutoNum type="arabicPeriod"/>
              <a:defRPr/>
            </a:lvl1pPr>
            <a:lvl2pPr marL="304792" indent="-304792">
              <a:buClr>
                <a:schemeClr val="accent1"/>
              </a:buClr>
              <a:buFont typeface="+mj-lt"/>
              <a:buAutoNum type="arabicPeriod"/>
              <a:defRPr>
                <a:latin typeface="+mn-lt"/>
              </a:defRPr>
            </a:lvl2pPr>
            <a:lvl3pPr marL="585773" indent="-304792">
              <a:buFont typeface="+mj-lt"/>
              <a:buAutoNum type="arabicPeriod"/>
              <a:defRPr/>
            </a:lvl3pPr>
            <a:lvl4pPr marL="871517" indent="-304792">
              <a:buFont typeface="+mj-lt"/>
              <a:buAutoNum type="arabicPeriod"/>
              <a:defRPr/>
            </a:lvl4pPr>
          </a:lstStyle>
          <a:p>
            <a:pPr lvl="1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apartado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6892F-2E1D-C39A-963F-5553DD800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0673" y="1263851"/>
            <a:ext cx="5029200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Índice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56B9C2-6FD9-2356-17AA-B93D541D0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5FB6A1-FA82-D84D-8E9F-5C463E5FD14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8" name="Marcador de fecha 2">
            <a:extLst>
              <a:ext uri="{FF2B5EF4-FFF2-40B4-BE49-F238E27FC236}">
                <a16:creationId xmlns:a16="http://schemas.microsoft.com/office/drawing/2014/main" id="{6ABBF4FF-E584-3241-A1A6-B12808DEF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13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49A42-26B6-AFC3-6EFC-AF699FE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7" y="1990785"/>
            <a:ext cx="5396072" cy="190535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Máx</a:t>
            </a:r>
            <a:r>
              <a:rPr lang="en-US" dirty="0"/>
              <a:t>. 1/2 </a:t>
            </a:r>
            <a:r>
              <a:rPr lang="en-US" dirty="0" err="1"/>
              <a:t>frases</a:t>
            </a:r>
            <a:r>
              <a:rPr lang="en-US" dirty="0"/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756771F-5949-D107-8010-E074A00B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2" y="385802"/>
            <a:ext cx="4407408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ysClr val="windowText" lastClr="000000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US">
                <a:latin typeface="+mj-lt"/>
              </a:rPr>
              <a:t>PRESENTATION TEMPLATE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164493C-F3E7-80CE-D253-5B558C7B8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4913" y="1989138"/>
            <a:ext cx="5394960" cy="4248150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2B13DED4-C3BE-6577-F437-2CD18114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3C81A1C-D930-0535-E5FA-3E2F0F099B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074FA0-34EE-7F43-960F-BE4FF43EBF6E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DDBC20-B075-BE42-A915-C2079A09FE3D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9BD1A8B2-C87E-2543-9E45-FFE33AE81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66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720" userDrawn="1">
          <p15:clr>
            <a:srgbClr val="FBAE40"/>
          </p15:clr>
        </p15:guide>
        <p15:guide id="7" pos="39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971B1-7428-044F-A591-361019628AB2}"/>
              </a:ext>
            </a:extLst>
          </p:cNvPr>
          <p:cNvSpPr txBox="1"/>
          <p:nvPr/>
        </p:nvSpPr>
        <p:spPr>
          <a:xfrm>
            <a:off x="-1600200" y="9448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2133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86EB-49A4-FEB5-E11D-EF4E1A183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1" y="382059"/>
            <a:ext cx="4413504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ysClr val="windowText" lastClr="000000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US" dirty="0"/>
              <a:t>PRESENTATION TEMPLATE</a:t>
            </a:r>
          </a:p>
        </p:txBody>
      </p:sp>
      <p:sp>
        <p:nvSpPr>
          <p:cNvPr id="54" name="Title Placeholder 5">
            <a:extLst>
              <a:ext uri="{FF2B5EF4-FFF2-40B4-BE49-F238E27FC236}">
                <a16:creationId xmlns:a16="http://schemas.microsoft.com/office/drawing/2014/main" id="{27A2A534-D8CA-65E9-1755-CA35734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EAE57F-89FA-EA0D-8EA2-A763254E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44" y="1981200"/>
            <a:ext cx="11183112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D362928-FF7B-A028-1528-714509D3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441CAAA0-56D4-3940-A684-57E60E6F3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475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0" r:id="rId2"/>
    <p:sldLayoutId id="2147483763" r:id="rId3"/>
    <p:sldLayoutId id="2147483736" r:id="rId4"/>
    <p:sldLayoutId id="2147483737" r:id="rId5"/>
    <p:sldLayoutId id="2147483765" r:id="rId6"/>
    <p:sldLayoutId id="2147483764" r:id="rId7"/>
    <p:sldLayoutId id="2147483667" r:id="rId8"/>
    <p:sldLayoutId id="2147483701" r:id="rId9"/>
    <p:sldLayoutId id="2147483702" r:id="rId10"/>
    <p:sldLayoutId id="2147483719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39" r:id="rId17"/>
    <p:sldLayoutId id="2147483720" r:id="rId18"/>
    <p:sldLayoutId id="2147483669" r:id="rId19"/>
    <p:sldLayoutId id="2147483730" r:id="rId20"/>
    <p:sldLayoutId id="2147483710" r:id="rId21"/>
    <p:sldLayoutId id="2147483738" r:id="rId22"/>
    <p:sldLayoutId id="2147483766" r:id="rId23"/>
    <p:sldLayoutId id="2147483767" r:id="rId24"/>
    <p:sldLayoutId id="2147483713" r:id="rId25"/>
    <p:sldLayoutId id="2147483729" r:id="rId26"/>
    <p:sldLayoutId id="2147483695" r:id="rId27"/>
    <p:sldLayoutId id="2147483762" r:id="rId28"/>
    <p:sldLayoutId id="2147483768" r:id="rId29"/>
    <p:sldLayoutId id="2147483769" r:id="rId30"/>
    <p:sldLayoutId id="2147483770" r:id="rId31"/>
  </p:sldLayoutIdLst>
  <p:hf hdr="0"/>
  <p:txStyles>
    <p:titleStyle>
      <a:lvl1pPr algn="l" defTabSz="8127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i="0" kern="1200" cap="none" spc="0" baseline="0" dirty="0">
          <a:solidFill>
            <a:sysClr val="windowText" lastClr="000000"/>
          </a:solidFill>
          <a:latin typeface="+mj-lt"/>
          <a:ea typeface="ヒラギノ角ゴ Pro W3" charset="0"/>
          <a:cs typeface="ヒラギノ角ゴ Pro W3" charset="0"/>
        </a:defRPr>
      </a:lvl1pPr>
      <a:lvl2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2pPr>
      <a:lvl3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3pPr>
      <a:lvl4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4pPr>
      <a:lvl5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5pPr>
      <a:lvl6pPr marL="60957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6pPr>
      <a:lvl7pPr marL="121914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7pPr>
      <a:lvl8pPr marL="1828709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8pPr>
      <a:lvl9pPr marL="2438278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9pPr>
    </p:titleStyle>
    <p:bodyStyle>
      <a:lvl1pPr marL="0" indent="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Arial" charset="0"/>
        <a:buNone/>
        <a:defRPr sz="1600" b="0" kern="1200">
          <a:solidFill>
            <a:schemeClr val="tx1"/>
          </a:solidFill>
          <a:latin typeface="+mn-lt"/>
          <a:ea typeface="Manrope" panose="00000300000000000000" pitchFamily="50" charset="0"/>
          <a:cs typeface="Manrope" panose="00000300000000000000" pitchFamily="50" charset="0"/>
        </a:defRPr>
      </a:lvl1pPr>
      <a:lvl2pPr marL="225420" indent="-22542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2pPr>
      <a:lvl3pPr marL="512750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3pPr>
      <a:lvl4pPr marL="798493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4pPr>
      <a:lvl5pPr marL="1090586" indent="-23811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tabLst>
          <a:tab pos="2573274" algn="l"/>
        </a:tabLst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971B1-7428-044F-A591-361019628AB2}"/>
              </a:ext>
            </a:extLst>
          </p:cNvPr>
          <p:cNvSpPr txBox="1"/>
          <p:nvPr/>
        </p:nvSpPr>
        <p:spPr>
          <a:xfrm>
            <a:off x="-1600200" y="9448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2133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86EB-49A4-FEB5-E11D-EF4E1A183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1" y="382059"/>
            <a:ext cx="4413504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54" name="Title Placeholder 5">
            <a:extLst>
              <a:ext uri="{FF2B5EF4-FFF2-40B4-BE49-F238E27FC236}">
                <a16:creationId xmlns:a16="http://schemas.microsoft.com/office/drawing/2014/main" id="{27A2A534-D8CA-65E9-1755-CA35734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EAE57F-89FA-EA0D-8EA2-A763254E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44" y="1981200"/>
            <a:ext cx="11183112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D362928-FF7B-A028-1528-714509D3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sp>
        <p:nvSpPr>
          <p:cNvPr id="7" name="Marcador de fecha 2">
            <a:extLst>
              <a:ext uri="{FF2B5EF4-FFF2-40B4-BE49-F238E27FC236}">
                <a16:creationId xmlns:a16="http://schemas.microsoft.com/office/drawing/2014/main" id="{6B18FFDA-8927-5840-A078-8958EB378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811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hdr="0"/>
  <p:txStyles>
    <p:titleStyle>
      <a:lvl1pPr algn="l" defTabSz="8127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i="0" kern="1200" cap="none" spc="0" baseline="0" dirty="0">
          <a:solidFill>
            <a:schemeClr val="bg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2pPr>
      <a:lvl3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3pPr>
      <a:lvl4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4pPr>
      <a:lvl5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5pPr>
      <a:lvl6pPr marL="60957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6pPr>
      <a:lvl7pPr marL="121914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7pPr>
      <a:lvl8pPr marL="1828709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8pPr>
      <a:lvl9pPr marL="2438278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9pPr>
    </p:titleStyle>
    <p:bodyStyle>
      <a:lvl1pPr marL="0" indent="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Arial" charset="0"/>
        <a:buNone/>
        <a:defRPr sz="1600" b="0" kern="1200">
          <a:solidFill>
            <a:schemeClr val="bg1"/>
          </a:solidFill>
          <a:latin typeface="+mn-lt"/>
          <a:ea typeface="Manrope" panose="00000300000000000000" pitchFamily="50" charset="0"/>
          <a:cs typeface="Manrope" panose="00000300000000000000" pitchFamily="50" charset="0"/>
        </a:defRPr>
      </a:lvl1pPr>
      <a:lvl2pPr marL="225420" indent="-22542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2pPr>
      <a:lvl3pPr marL="512750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3pPr>
      <a:lvl4pPr marL="798493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4pPr>
      <a:lvl5pPr marL="1090586" indent="-23811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tabLst>
          <a:tab pos="2573274" algn="l"/>
        </a:tabLst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EB195-11EF-9B3F-B554-4DD94A0C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CIENCIA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48F6E-6880-2B2B-8820-6F9826082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Grado en biomedicina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84F4F9E1-50C0-1CC4-77BD-B7AB735FBFBD}"/>
              </a:ext>
            </a:extLst>
          </p:cNvPr>
          <p:cNvSpPr txBox="1">
            <a:spLocks/>
          </p:cNvSpPr>
          <p:nvPr/>
        </p:nvSpPr>
        <p:spPr>
          <a:xfrm>
            <a:off x="505156" y="6069534"/>
            <a:ext cx="5040879" cy="275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charset="0"/>
              <a:buNone/>
              <a:defRPr sz="1600" b="0" i="0" kern="1200" cap="all" spc="100" baseline="0">
                <a:solidFill>
                  <a:schemeClr val="bg1"/>
                </a:solidFill>
                <a:latin typeface="Manrope" pitchFamily="2" charset="0"/>
                <a:ea typeface="Manrope" panose="00000300000000000000" pitchFamily="50" charset="0"/>
                <a:cs typeface="Manrope" panose="00000300000000000000" pitchFamily="50" charset="0"/>
              </a:defRPr>
            </a:lvl1pPr>
            <a:lvl2pPr marL="609585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DR. ARIEL CARIAGA-MARTÍNEZ</a:t>
            </a:r>
          </a:p>
        </p:txBody>
      </p:sp>
    </p:spTree>
    <p:extLst>
      <p:ext uri="{BB962C8B-B14F-4D97-AF65-F5344CB8AC3E}">
        <p14:creationId xmlns:p14="http://schemas.microsoft.com/office/powerpoint/2010/main" val="58676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5657BA2-41E9-BFD6-F1EF-F49454E7E15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BIOINFORMÁTICA, BIOESTADÍSTICA, BIG DATA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41E027-5BB2-28D8-FD42-B2F5C89D6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10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D82B7E-FAE0-E502-1593-0543D8A1F6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454237-94E8-182E-98F6-42A58118EECD}"/>
              </a:ext>
            </a:extLst>
          </p:cNvPr>
          <p:cNvSpPr txBox="1"/>
          <p:nvPr/>
        </p:nvSpPr>
        <p:spPr>
          <a:xfrm>
            <a:off x="4255008" y="821707"/>
            <a:ext cx="371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¡YA TENGO EL DATASET LISTO!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EC376B-3B3C-07E7-41BC-88F7970ABA15}"/>
              </a:ext>
            </a:extLst>
          </p:cNvPr>
          <p:cNvSpPr txBox="1"/>
          <p:nvPr/>
        </p:nvSpPr>
        <p:spPr>
          <a:xfrm>
            <a:off x="1384126" y="1707800"/>
            <a:ext cx="968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ESCOJO LA VARIABLE RESPUESTA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SELECCIONO LAS PREDICTORAS</a:t>
            </a:r>
            <a:r>
              <a:rPr lang="es-ES" sz="2000" b="1" dirty="0">
                <a:solidFill>
                  <a:srgbClr val="0060AB"/>
                </a:solidFill>
                <a:latin typeface="+mj-lt"/>
              </a:rPr>
              <a:t> (INGENIERÍA DE VARIABLES)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VERIFICO LOS TIPOS  PROPONGO EL MODELO A UTILIZAR (SEGÚN EL TIPO DE VARIABLE  VISUALIZO RESULTADOS / MÉTRICAS DEL MODELO  REPITO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E29B67-0EF4-2BC0-DAFD-9A04764F921D}"/>
              </a:ext>
            </a:extLst>
          </p:cNvPr>
          <p:cNvSpPr txBox="1"/>
          <p:nvPr/>
        </p:nvSpPr>
        <p:spPr>
          <a:xfrm>
            <a:off x="1948716" y="3247582"/>
            <a:ext cx="8394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CADA MODELO TIENE MÉTRICAS DIFERENTES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SE PUEDEN OPTIMIZAR (FINE-TUNING) SEGÚN LA PREGUNTA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6D9842-2FC2-922C-3F19-E3A0A897DD10}"/>
              </a:ext>
            </a:extLst>
          </p:cNvPr>
          <p:cNvSpPr txBox="1"/>
          <p:nvPr/>
        </p:nvSpPr>
        <p:spPr>
          <a:xfrm>
            <a:off x="2015522" y="4253840"/>
            <a:ext cx="8394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PRESENTA TUS DATOS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DATA STORY TELLING  EN ANEXOS PUEDEN IR LOS SCRIPTS: EN TU TFG </a:t>
            </a:r>
            <a:r>
              <a:rPr lang="es-ES" sz="1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(A NO SER QUE SE DIGA LO CONTRARIO)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SOLO IRÁN LOS RESULTADOS CON SUS MÉTRICAS Y BREVES PINCELADAS DEL MODELADO (WEBS DE REPOSITORIOS : GITHUB / GITLAB)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26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666AE7-7156-414A-0611-1FBE8DD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66" y="1408105"/>
            <a:ext cx="6531747" cy="46722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F61453F-DB6E-D8A2-3C10-B1919910B6EB}"/>
              </a:ext>
            </a:extLst>
          </p:cNvPr>
          <p:cNvSpPr txBox="1"/>
          <p:nvPr/>
        </p:nvSpPr>
        <p:spPr>
          <a:xfrm>
            <a:off x="999744" y="6335970"/>
            <a:ext cx="978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ML: Los datos NO necesariamente deben seguir ningún “patrón” (organización/”leyes”)</a:t>
            </a:r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B0E0ADBE-2121-E722-2C2B-CB604B96AFE7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112D2C2-0DDD-9413-5855-8EAF9B5CB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11</a:t>
            </a:fld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2680E8-E476-D90B-B7D8-58D9004B4422}"/>
              </a:ext>
            </a:extLst>
          </p:cNvPr>
          <p:cNvSpPr txBox="1"/>
          <p:nvPr/>
        </p:nvSpPr>
        <p:spPr>
          <a:xfrm>
            <a:off x="4096512" y="480331"/>
            <a:ext cx="371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DATOS TABULARES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D47FD43-A5AA-2442-5602-4060F8564040}"/>
              </a:ext>
            </a:extLst>
          </p:cNvPr>
          <p:cNvSpPr txBox="1"/>
          <p:nvPr/>
        </p:nvSpPr>
        <p:spPr>
          <a:xfrm>
            <a:off x="8820912" y="1108219"/>
            <a:ext cx="1993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VARIABLE RESPUESTA = CATEGÓRICA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9A2AE2-8CDE-FFBB-907A-55523B70BB86}"/>
              </a:ext>
            </a:extLst>
          </p:cNvPr>
          <p:cNvSpPr txBox="1"/>
          <p:nvPr/>
        </p:nvSpPr>
        <p:spPr>
          <a:xfrm>
            <a:off x="9107424" y="3784363"/>
            <a:ext cx="1993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VARIABLE RESPUESTA = CONTINUA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9FA5E90-2D58-E739-4122-C58FC2932DCB}"/>
              </a:ext>
            </a:extLst>
          </p:cNvPr>
          <p:cNvSpPr txBox="1"/>
          <p:nvPr/>
        </p:nvSpPr>
        <p:spPr>
          <a:xfrm>
            <a:off x="713232" y="1888507"/>
            <a:ext cx="1993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NO HAY VARIABLE RESPUESTA CONOCIDA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NUEVA PERSPECTIVA</a:t>
            </a:r>
            <a:r>
              <a:rPr lang="es-ES" sz="2000" b="1" dirty="0">
                <a:solidFill>
                  <a:srgbClr val="0060AB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555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A5657BA2-41E9-BFD6-F1EF-F49454E7E15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BIOINFORMÁTICA, BIOESTADÍSTICA, BIG DATA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41E027-5BB2-28D8-FD42-B2F5C89D6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12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D82B7E-FAE0-E502-1593-0543D8A1F6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454237-94E8-182E-98F6-42A58118EECD}"/>
              </a:ext>
            </a:extLst>
          </p:cNvPr>
          <p:cNvSpPr txBox="1"/>
          <p:nvPr/>
        </p:nvSpPr>
        <p:spPr>
          <a:xfrm>
            <a:off x="4255008" y="821707"/>
            <a:ext cx="3712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INGENIERÍA DE DATOS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EC376B-3B3C-07E7-41BC-88F7970ABA15}"/>
              </a:ext>
            </a:extLst>
          </p:cNvPr>
          <p:cNvSpPr txBox="1"/>
          <p:nvPr/>
        </p:nvSpPr>
        <p:spPr>
          <a:xfrm>
            <a:off x="1371600" y="2133683"/>
            <a:ext cx="968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BIG DATA (ENORMES CANTIDADES O STREAMS /REAL TIME)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PIPES Y SISTEMAS  RESULTADOS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E29B67-0EF4-2BC0-DAFD-9A04764F921D}"/>
              </a:ext>
            </a:extLst>
          </p:cNvPr>
          <p:cNvSpPr txBox="1"/>
          <p:nvPr/>
        </p:nvSpPr>
        <p:spPr>
          <a:xfrm>
            <a:off x="2011346" y="3397893"/>
            <a:ext cx="8394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SISTEMAS DISTRIBUIDOS (SPARK)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MUCHOS SERVIDORES PROCESANDO A LA VEZ</a:t>
            </a:r>
          </a:p>
          <a:p>
            <a:pPr algn="ctr"/>
            <a:endParaRPr lang="es-ES" sz="2000" b="1" dirty="0">
              <a:solidFill>
                <a:srgbClr val="0060AB"/>
              </a:solidFill>
              <a:latin typeface="+mj-lt"/>
            </a:endParaRPr>
          </a:p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SISTEMAS “CONTENERIZADOS”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DOCKER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472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9883E-63D8-3EB2-FEC6-245FE07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GRACIAS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F92007-9BD6-4A2A-9341-C7835A1C8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CIENCIA DE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7558DF-0C47-B1DC-7448-FEEBCFFEB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ACARIMAR@UAX.ES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22B1C8-67AE-C130-5E5E-4156FB62C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DR. ARIEL CARIAGA-MARTINEZ	</a:t>
            </a:r>
          </a:p>
        </p:txBody>
      </p:sp>
    </p:spTree>
    <p:extLst>
      <p:ext uri="{BB962C8B-B14F-4D97-AF65-F5344CB8AC3E}">
        <p14:creationId xmlns:p14="http://schemas.microsoft.com/office/powerpoint/2010/main" val="3379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B49825-F771-46FA-A801-CE8614BCF99D}"/>
              </a:ext>
            </a:extLst>
          </p:cNvPr>
          <p:cNvSpPr txBox="1"/>
          <p:nvPr/>
        </p:nvSpPr>
        <p:spPr>
          <a:xfrm>
            <a:off x="355603" y="1490438"/>
            <a:ext cx="503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</a:rPr>
              <a:t>ML: ¿Cómo “aprendizaje” sin ser programado para ello específicamente?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5EEAF9A-339A-9B14-3BC7-9295A369AE24}"/>
              </a:ext>
            </a:extLst>
          </p:cNvPr>
          <p:cNvGrpSpPr/>
          <p:nvPr/>
        </p:nvGrpSpPr>
        <p:grpSpPr>
          <a:xfrm>
            <a:off x="602629" y="2912484"/>
            <a:ext cx="4677432" cy="3270696"/>
            <a:chOff x="602629" y="2912484"/>
            <a:chExt cx="4677432" cy="3270696"/>
          </a:xfrm>
        </p:grpSpPr>
        <p:pic>
          <p:nvPicPr>
            <p:cNvPr id="3" name="Imagen 2" descr="Diagrama&#10;&#10;Descripción generada automáticamente">
              <a:extLst>
                <a:ext uri="{FF2B5EF4-FFF2-40B4-BE49-F238E27FC236}">
                  <a16:creationId xmlns:a16="http://schemas.microsoft.com/office/drawing/2014/main" id="{1D734DBD-8FF1-9D7D-8D28-E0DDFF14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629" y="2912484"/>
              <a:ext cx="4677432" cy="225503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1FE24F5-2AE5-D4A0-E288-076A47E18B41}"/>
                </a:ext>
              </a:extLst>
            </p:cNvPr>
            <p:cNvSpPr txBox="1"/>
            <p:nvPr/>
          </p:nvSpPr>
          <p:spPr>
            <a:xfrm>
              <a:off x="621348" y="5167517"/>
              <a:ext cx="45059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222222"/>
                  </a:solidFill>
                </a:rPr>
                <a:t>Descomponer el problema + “escribir las reglas” (= proponer hipótesis + modelos estadísticos)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BF5FD43-9838-8232-1FE4-1CC58EB30129}"/>
              </a:ext>
            </a:extLst>
          </p:cNvPr>
          <p:cNvSpPr txBox="1"/>
          <p:nvPr/>
        </p:nvSpPr>
        <p:spPr>
          <a:xfrm>
            <a:off x="2060093" y="780386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¿Cómo? (HOW?) 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 “</a:t>
            </a:r>
            <a:r>
              <a:rPr lang="es-ES" sz="2000" b="1" dirty="0" err="1">
                <a:solidFill>
                  <a:srgbClr val="452C48"/>
                </a:solidFill>
                <a:sym typeface="Wingdings" pitchFamily="2" charset="2"/>
              </a:rPr>
              <a:t>Automágicamente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”</a:t>
            </a:r>
            <a:endParaRPr lang="es-ES" sz="20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AE60A65-00F6-7C43-DEFE-B22CC45C75A3}"/>
              </a:ext>
            </a:extLst>
          </p:cNvPr>
          <p:cNvGrpSpPr/>
          <p:nvPr/>
        </p:nvGrpSpPr>
        <p:grpSpPr>
          <a:xfrm>
            <a:off x="5575735" y="1364288"/>
            <a:ext cx="5164832" cy="4001336"/>
            <a:chOff x="5699303" y="573456"/>
            <a:chExt cx="5164832" cy="4001336"/>
          </a:xfrm>
        </p:grpSpPr>
        <p:pic>
          <p:nvPicPr>
            <p:cNvPr id="5" name="Imagen 4" descr="Diagrama&#10;&#10;Descripción generada automáticamente">
              <a:extLst>
                <a:ext uri="{FF2B5EF4-FFF2-40B4-BE49-F238E27FC236}">
                  <a16:creationId xmlns:a16="http://schemas.microsoft.com/office/drawing/2014/main" id="{0607D2E0-32F2-62F0-28C7-45A7DA2CC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4"/>
            <a:stretch/>
          </p:blipFill>
          <p:spPr>
            <a:xfrm>
              <a:off x="5699303" y="573456"/>
              <a:ext cx="5164832" cy="2672001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CF6692-AEE4-07C9-EA05-47F34CC2C5EE}"/>
                </a:ext>
              </a:extLst>
            </p:cNvPr>
            <p:cNvSpPr txBox="1"/>
            <p:nvPr/>
          </p:nvSpPr>
          <p:spPr>
            <a:xfrm>
              <a:off x="5813239" y="3374463"/>
              <a:ext cx="4677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0060AB"/>
                  </a:solidFill>
                </a:rPr>
                <a:t>El algoritmo (función matemática/estadística + evaluación del “error”) recibe datos y va ofreciendo mejores soluciones…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787E54B-1BA7-3878-A2BC-CC192ED46788}"/>
              </a:ext>
            </a:extLst>
          </p:cNvPr>
          <p:cNvGrpSpPr/>
          <p:nvPr/>
        </p:nvGrpSpPr>
        <p:grpSpPr>
          <a:xfrm>
            <a:off x="9839536" y="527396"/>
            <a:ext cx="1714155" cy="3711895"/>
            <a:chOff x="9839536" y="527396"/>
            <a:chExt cx="1714155" cy="3711895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30392B8-29C7-3419-886D-690F6C8CFA22}"/>
                </a:ext>
              </a:extLst>
            </p:cNvPr>
            <p:cNvSpPr txBox="1"/>
            <p:nvPr/>
          </p:nvSpPr>
          <p:spPr>
            <a:xfrm>
              <a:off x="9839536" y="527396"/>
              <a:ext cx="17141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0060AB"/>
                  </a:solidFill>
                </a:rPr>
                <a:t>ERRORES /</a:t>
              </a:r>
            </a:p>
            <a:p>
              <a:pPr algn="ctr"/>
              <a:r>
                <a:rPr lang="es-ES" sz="2000" b="1" dirty="0">
                  <a:solidFill>
                    <a:srgbClr val="0060AB"/>
                  </a:solidFill>
                </a:rPr>
                <a:t>ENTRENAR</a:t>
              </a:r>
              <a:endParaRPr lang="es-ES" sz="2000" dirty="0">
                <a:solidFill>
                  <a:srgbClr val="0060AB"/>
                </a:solidFill>
              </a:endParaRPr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C0B7E27D-4C9C-DC62-560F-A8116788EE7A}"/>
                </a:ext>
              </a:extLst>
            </p:cNvPr>
            <p:cNvGrpSpPr/>
            <p:nvPr/>
          </p:nvGrpSpPr>
          <p:grpSpPr>
            <a:xfrm>
              <a:off x="10197208" y="1322225"/>
              <a:ext cx="1086718" cy="2917066"/>
              <a:chOff x="10197208" y="1322225"/>
              <a:chExt cx="1086718" cy="2917066"/>
            </a:xfrm>
          </p:grpSpPr>
          <p:pic>
            <p:nvPicPr>
              <p:cNvPr id="21" name="Imagen 20" descr="Una caricatura de una persona&#10;&#10;Descripción generada automáticamente con confianza media">
                <a:extLst>
                  <a:ext uri="{FF2B5EF4-FFF2-40B4-BE49-F238E27FC236}">
                    <a16:creationId xmlns:a16="http://schemas.microsoft.com/office/drawing/2014/main" id="{B7CE98B3-8C7F-9493-DF01-A77BDECA5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97208" y="1322225"/>
                <a:ext cx="998812" cy="1430731"/>
              </a:xfrm>
              <a:prstGeom prst="rect">
                <a:avLst/>
              </a:prstGeom>
            </p:spPr>
          </p:pic>
          <p:pic>
            <p:nvPicPr>
              <p:cNvPr id="23" name="Imagen 22" descr="Una muñeca con el dibujo de una persona&#10;&#10;Descripción generada automáticamente con confianza baja">
                <a:extLst>
                  <a:ext uri="{FF2B5EF4-FFF2-40B4-BE49-F238E27FC236}">
                    <a16:creationId xmlns:a16="http://schemas.microsoft.com/office/drawing/2014/main" id="{9E7AB63F-C84D-F279-2664-696F9E14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97208" y="2912484"/>
                <a:ext cx="1086718" cy="1326807"/>
              </a:xfrm>
              <a:prstGeom prst="rect">
                <a:avLst/>
              </a:prstGeom>
            </p:spPr>
          </p:pic>
        </p:grpSp>
      </p:grp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66822851-3D1A-8AF7-198E-BE31797B1537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8CED652A-FA7B-431B-5985-24F286D51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FA3FB5D-C866-6CDF-068E-8FC34DE8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4737"/>
            <a:ext cx="7772400" cy="1958440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CE9143E-D316-D2C2-77B3-5CBE3781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27" y="2616065"/>
            <a:ext cx="7772400" cy="16588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66E937-09EB-A8DC-2CA8-1EE57E58DA2C}"/>
              </a:ext>
            </a:extLst>
          </p:cNvPr>
          <p:cNvSpPr txBox="1"/>
          <p:nvPr/>
        </p:nvSpPr>
        <p:spPr>
          <a:xfrm>
            <a:off x="4009769" y="155653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  <a:latin typeface="+mj-lt"/>
              </a:rPr>
              <a:t>¿Cómo? (HOW?)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“</a:t>
            </a:r>
            <a:r>
              <a:rPr lang="es-ES" sz="2000" b="1" dirty="0" err="1">
                <a:solidFill>
                  <a:srgbClr val="0060AB"/>
                </a:solidFill>
                <a:latin typeface="+mj-lt"/>
                <a:sym typeface="Wingdings" pitchFamily="2" charset="2"/>
              </a:rPr>
              <a:t>Automágicamente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”</a:t>
            </a:r>
            <a:endParaRPr lang="es-ES" sz="2000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628CB6-8A02-8C06-AC60-C6228947FE71}"/>
              </a:ext>
            </a:extLst>
          </p:cNvPr>
          <p:cNvSpPr txBox="1"/>
          <p:nvPr/>
        </p:nvSpPr>
        <p:spPr>
          <a:xfrm>
            <a:off x="3055073" y="4619159"/>
            <a:ext cx="633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rgbClr val="0060AB"/>
                </a:solidFill>
                <a:latin typeface="+mj-lt"/>
              </a:rPr>
              <a:t>Son capas de cálculo (que pueden o no recordar el resultado anterior y buscan optimizar un resultado). “Resultado” = menor error </a:t>
            </a:r>
            <a:r>
              <a:rPr lang="es-ES" sz="1600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¡ENTRENAMIENTO!</a:t>
            </a:r>
            <a:endParaRPr lang="es-ES" sz="1600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040483-96D2-DE0C-B075-0F461C974413}"/>
              </a:ext>
            </a:extLst>
          </p:cNvPr>
          <p:cNvSpPr txBox="1"/>
          <p:nvPr/>
        </p:nvSpPr>
        <p:spPr>
          <a:xfrm>
            <a:off x="1915298" y="5794406"/>
            <a:ext cx="836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DP: Identificación de patrones o geometrías </a:t>
            </a:r>
          </a:p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(imágenes, texto, generativas/adversarias).</a:t>
            </a:r>
          </a:p>
        </p:txBody>
      </p:sp>
    </p:spTree>
    <p:extLst>
      <p:ext uri="{BB962C8B-B14F-4D97-AF65-F5344CB8AC3E}">
        <p14:creationId xmlns:p14="http://schemas.microsoft.com/office/powerpoint/2010/main" val="36189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80CFD007-B676-F9A2-DD05-314502D4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35" y="3687319"/>
            <a:ext cx="7772400" cy="2016497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4059983-173D-49BC-ACE3-21F1D74982BF}"/>
              </a:ext>
            </a:extLst>
          </p:cNvPr>
          <p:cNvGrpSpPr/>
          <p:nvPr/>
        </p:nvGrpSpPr>
        <p:grpSpPr>
          <a:xfrm>
            <a:off x="1816443" y="1179710"/>
            <a:ext cx="6773672" cy="3126944"/>
            <a:chOff x="1927654" y="1179710"/>
            <a:chExt cx="6773672" cy="3126944"/>
          </a:xfrm>
        </p:grpSpPr>
        <p:pic>
          <p:nvPicPr>
            <p:cNvPr id="3" name="Imagen 2" descr="Un 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C3168378-7A0D-C6C1-103F-ADF1084C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7654" y="2156926"/>
              <a:ext cx="6773672" cy="2149728"/>
            </a:xfrm>
            <a:prstGeom prst="rect">
              <a:avLst/>
            </a:prstGeom>
          </p:spPr>
        </p:pic>
        <p:cxnSp>
          <p:nvCxnSpPr>
            <p:cNvPr id="11" name="Conector angular 10">
              <a:extLst>
                <a:ext uri="{FF2B5EF4-FFF2-40B4-BE49-F238E27FC236}">
                  <a16:creationId xmlns:a16="http://schemas.microsoft.com/office/drawing/2014/main" id="{4AE97D10-6B54-4DF9-1DD7-783D0DB0B7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774899" y="1410148"/>
              <a:ext cx="977215" cy="516340"/>
            </a:xfrm>
            <a:prstGeom prst="bentConnector3">
              <a:avLst>
                <a:gd name="adj1" fmla="val 6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9A142C3-D6C7-7BEC-9A0E-BB98DAEF7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25" y="437263"/>
            <a:ext cx="2622558" cy="185289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0F0C415-4428-1961-0636-A073FECBDF96}"/>
              </a:ext>
            </a:extLst>
          </p:cNvPr>
          <p:cNvSpPr txBox="1"/>
          <p:nvPr/>
        </p:nvSpPr>
        <p:spPr>
          <a:xfrm>
            <a:off x="4389120" y="1370347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DATOS CON PATRONES SUBYACENTES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DEEP LEARNING (IMAGEN, TEXTO…ALGUNA VEZ DATOS TABULARES…)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EDF796-85F8-DAED-FED2-090434C345C9}"/>
              </a:ext>
            </a:extLst>
          </p:cNvPr>
          <p:cNvSpPr txBox="1"/>
          <p:nvPr/>
        </p:nvSpPr>
        <p:spPr>
          <a:xfrm>
            <a:off x="2602992" y="5985019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TECNOLOGÍAS COMO REDES NEURONALES </a:t>
            </a:r>
          </a:p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(CON O SIN TRANSFORMERS –NLP-, ETC).</a:t>
            </a:r>
          </a:p>
        </p:txBody>
      </p:sp>
    </p:spTree>
    <p:extLst>
      <p:ext uri="{BB962C8B-B14F-4D97-AF65-F5344CB8AC3E}">
        <p14:creationId xmlns:p14="http://schemas.microsoft.com/office/powerpoint/2010/main" val="168764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0FA5C8-3669-003E-1A40-57F0C4271C90}"/>
              </a:ext>
            </a:extLst>
          </p:cNvPr>
          <p:cNvSpPr txBox="1"/>
          <p:nvPr/>
        </p:nvSpPr>
        <p:spPr>
          <a:xfrm>
            <a:off x="1903862" y="192274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RN ¿Cómo? (HOW?) 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 “</a:t>
            </a:r>
            <a:r>
              <a:rPr lang="es-ES" sz="2000" b="1" dirty="0" err="1">
                <a:solidFill>
                  <a:srgbClr val="452C48"/>
                </a:solidFill>
                <a:sym typeface="Wingdings" pitchFamily="2" charset="2"/>
              </a:rPr>
              <a:t>Automágicamente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”</a:t>
            </a:r>
            <a:endParaRPr lang="es-ES" sz="20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9A194FA-43BE-2F70-1F27-FEE3456D9E02}"/>
              </a:ext>
            </a:extLst>
          </p:cNvPr>
          <p:cNvGrpSpPr/>
          <p:nvPr/>
        </p:nvGrpSpPr>
        <p:grpSpPr>
          <a:xfrm>
            <a:off x="1469127" y="946640"/>
            <a:ext cx="4910195" cy="2482360"/>
            <a:chOff x="271848" y="3770159"/>
            <a:chExt cx="4910195" cy="2482360"/>
          </a:xfrm>
        </p:grpSpPr>
        <p:pic>
          <p:nvPicPr>
            <p:cNvPr id="6" name="Imagen 5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D51ECF2A-A2FD-022B-8EA2-3F5E755E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708" y="4129440"/>
              <a:ext cx="4235024" cy="2123079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2C9287F-D668-8577-09FD-D6139A6C51FB}"/>
                </a:ext>
              </a:extLst>
            </p:cNvPr>
            <p:cNvSpPr txBox="1"/>
            <p:nvPr/>
          </p:nvSpPr>
          <p:spPr>
            <a:xfrm>
              <a:off x="271848" y="3770159"/>
              <a:ext cx="4910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dirty="0">
                  <a:solidFill>
                    <a:srgbClr val="452C48"/>
                  </a:solidFill>
                  <a:sym typeface="Wingdings" pitchFamily="2" charset="2"/>
                </a:rPr>
                <a:t>Un estudiante de bachillerato (¿¿grado??)</a:t>
              </a:r>
              <a:endParaRPr lang="es-ES" dirty="0"/>
            </a:p>
          </p:txBody>
        </p:sp>
      </p:grp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90D8F75-8E97-3E94-A326-72CE6A514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6" t="12731"/>
          <a:stretch/>
        </p:blipFill>
        <p:spPr>
          <a:xfrm>
            <a:off x="6944941" y="880226"/>
            <a:ext cx="3560072" cy="248236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D9D2F2D-EA40-279C-BAFA-A304A1B6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41" y="4157250"/>
            <a:ext cx="3560072" cy="2199158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AF4FBA1-2128-8D8D-D4DA-9C763A76B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40" y="4314406"/>
            <a:ext cx="3700327" cy="22750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EEC56A2-20A7-3F97-AFE9-E0E4F8600ACD}"/>
              </a:ext>
            </a:extLst>
          </p:cNvPr>
          <p:cNvSpPr txBox="1"/>
          <p:nvPr/>
        </p:nvSpPr>
        <p:spPr>
          <a:xfrm>
            <a:off x="4954432" y="4982368"/>
            <a:ext cx="3047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rgbClr val="452C48"/>
                </a:solidFill>
                <a:sym typeface="Wingdings" pitchFamily="2" charset="2"/>
              </a:rPr>
              <a:t>La RN “aprende” que una combinación particular de inputs genera menor error </a:t>
            </a:r>
          </a:p>
          <a:p>
            <a:pPr algn="ctr"/>
            <a:r>
              <a:rPr lang="es-ES" sz="1800" b="1" dirty="0">
                <a:solidFill>
                  <a:srgbClr val="452C48"/>
                </a:solidFill>
                <a:sym typeface="Wingdings" pitchFamily="2" charset="2"/>
              </a:rPr>
              <a:t>(”peso” + “</a:t>
            </a:r>
            <a:r>
              <a:rPr lang="es-ES" sz="1800" b="1" dirty="0" err="1">
                <a:solidFill>
                  <a:srgbClr val="452C48"/>
                </a:solidFill>
                <a:sym typeface="Wingdings" pitchFamily="2" charset="2"/>
              </a:rPr>
              <a:t>backpropagation</a:t>
            </a:r>
            <a:r>
              <a:rPr lang="es-ES" sz="1800" b="1" dirty="0">
                <a:solidFill>
                  <a:srgbClr val="452C48"/>
                </a:solidFill>
                <a:sym typeface="Wingdings" pitchFamily="2" charset="2"/>
              </a:rPr>
              <a:t>”).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29A68B-AE13-5145-8146-AF93CFEF669A}"/>
              </a:ext>
            </a:extLst>
          </p:cNvPr>
          <p:cNvSpPr txBox="1"/>
          <p:nvPr/>
        </p:nvSpPr>
        <p:spPr>
          <a:xfrm>
            <a:off x="3046971" y="4006004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452C48"/>
                </a:solidFill>
              </a:rPr>
              <a:t>¡A ENTRENAR!</a:t>
            </a:r>
            <a:endParaRPr lang="es-ES" sz="2000" dirty="0"/>
          </a:p>
        </p:txBody>
      </p:sp>
      <p:pic>
        <p:nvPicPr>
          <p:cNvPr id="17" name="Imagen 16" descr="Imagen que contiene persona, vistiendo, hombre, mujer&#10;&#10;Descripción generada automáticamente">
            <a:extLst>
              <a:ext uri="{FF2B5EF4-FFF2-40B4-BE49-F238E27FC236}">
                <a16:creationId xmlns:a16="http://schemas.microsoft.com/office/drawing/2014/main" id="{953B2CDE-8788-7656-D747-DC9CFA4C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079" y="3429750"/>
            <a:ext cx="122717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C8493-4E78-49E2-EEDB-9D270DADC8F8}"/>
              </a:ext>
            </a:extLst>
          </p:cNvPr>
          <p:cNvSpPr txBox="1"/>
          <p:nvPr/>
        </p:nvSpPr>
        <p:spPr>
          <a:xfrm>
            <a:off x="3166566" y="150500"/>
            <a:ext cx="5858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452C48"/>
                </a:solidFill>
              </a:rPr>
              <a:t>¿Qué me voy a encontrar? (WHAT?)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AA6A0-202B-EBB9-4C31-455B24D8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b="10416"/>
          <a:stretch/>
        </p:blipFill>
        <p:spPr>
          <a:xfrm>
            <a:off x="815546" y="1680162"/>
            <a:ext cx="5563042" cy="42009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3EC08F1-D187-2D1E-8388-289E56A81235}"/>
              </a:ext>
            </a:extLst>
          </p:cNvPr>
          <p:cNvSpPr txBox="1"/>
          <p:nvPr/>
        </p:nvSpPr>
        <p:spPr>
          <a:xfrm>
            <a:off x="523101" y="799915"/>
            <a:ext cx="10485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DL = (parte del ML) funciones matemáticas que colaboran entre sí para generar un “output”</a:t>
            </a:r>
            <a:r>
              <a:rPr lang="es-ES" sz="2000" b="1" u="sng" dirty="0">
                <a:solidFill>
                  <a:srgbClr val="452C48"/>
                </a:solidFill>
              </a:rPr>
              <a:t> (no son redes ni neuronas).</a:t>
            </a:r>
          </a:p>
        </p:txBody>
      </p:sp>
      <p:pic>
        <p:nvPicPr>
          <p:cNvPr id="8" name="Imagen 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BFF83E7-0D75-0B0B-4962-CA3D075B2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50" y="1862371"/>
            <a:ext cx="4075619" cy="3552441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A13B3CE-EA4E-42C3-337F-A1E7B3EAC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08762">
            <a:off x="7893910" y="5301129"/>
            <a:ext cx="2667862" cy="111677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6BDFC33-F8BF-2CC3-2F42-4A14B4B29223}"/>
              </a:ext>
            </a:extLst>
          </p:cNvPr>
          <p:cNvSpPr/>
          <p:nvPr/>
        </p:nvSpPr>
        <p:spPr>
          <a:xfrm>
            <a:off x="469294" y="1322749"/>
            <a:ext cx="3127773" cy="143478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7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34A00EA-6BC6-0C3C-099E-148842B22924}"/>
              </a:ext>
            </a:extLst>
          </p:cNvPr>
          <p:cNvSpPr txBox="1"/>
          <p:nvPr/>
        </p:nvSpPr>
        <p:spPr>
          <a:xfrm>
            <a:off x="936172" y="1832631"/>
            <a:ext cx="1081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rgbClr val="452B48"/>
                </a:solidFill>
              </a:rPr>
              <a:t>Muchos modelos de NLP se basan en “estructuras matemáticas” similares a las de ML </a:t>
            </a:r>
            <a:r>
              <a:rPr lang="es-ES" sz="2000" dirty="0">
                <a:solidFill>
                  <a:srgbClr val="452B48"/>
                </a:solidFill>
                <a:sym typeface="Wingdings" pitchFamily="2" charset="2"/>
              </a:rPr>
              <a:t> ES UN CAMPO CIENTÍFICO ENTERO (el primer corpus es de los 60s).</a:t>
            </a:r>
            <a:endParaRPr lang="es-ES" sz="2000" dirty="0">
              <a:solidFill>
                <a:srgbClr val="452B4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88B783-BAE3-14B3-B19A-41996D6C4E81}"/>
              </a:ext>
            </a:extLst>
          </p:cNvPr>
          <p:cNvSpPr txBox="1"/>
          <p:nvPr/>
        </p:nvSpPr>
        <p:spPr>
          <a:xfrm>
            <a:off x="936172" y="2661499"/>
            <a:ext cx="680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rgbClr val="452B48"/>
                </a:solidFill>
              </a:rPr>
              <a:t>Otra posibilidad es predecir la probabilidad de letras, sílabas o palabras.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75B0F8C0-B3FA-7B5C-29B8-69026DD2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680" y="2459751"/>
            <a:ext cx="3960573" cy="2886380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A2E4022-987E-3BB6-87CF-DE16B3FE1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57" y="3902941"/>
            <a:ext cx="5539327" cy="10128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26FA9D-BC5D-B808-7840-76041351BA5D}"/>
              </a:ext>
            </a:extLst>
          </p:cNvPr>
          <p:cNvSpPr txBox="1"/>
          <p:nvPr/>
        </p:nvSpPr>
        <p:spPr>
          <a:xfrm>
            <a:off x="1040536" y="136579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75715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C8493-4E78-49E2-EEDB-9D270DADC8F8}"/>
              </a:ext>
            </a:extLst>
          </p:cNvPr>
          <p:cNvSpPr txBox="1"/>
          <p:nvPr/>
        </p:nvSpPr>
        <p:spPr>
          <a:xfrm>
            <a:off x="3166566" y="150500"/>
            <a:ext cx="58588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s-ES" sz="2500" b="1" dirty="0">
                <a:solidFill>
                  <a:srgbClr val="0060AB"/>
                </a:solidFill>
              </a:rPr>
              <a:t>CIENCIA DE DATOS</a:t>
            </a:r>
          </a:p>
          <a:p>
            <a:pPr lvl="1" algn="ctr"/>
            <a:r>
              <a:rPr lang="es-ES" sz="2500" b="1" dirty="0">
                <a:solidFill>
                  <a:srgbClr val="0060AB"/>
                </a:solidFill>
              </a:rPr>
              <a:t>Recordatorio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03ED49-FFD4-6E78-AC2D-FB9EF80EFA99}"/>
              </a:ext>
            </a:extLst>
          </p:cNvPr>
          <p:cNvSpPr txBox="1"/>
          <p:nvPr/>
        </p:nvSpPr>
        <p:spPr>
          <a:xfrm>
            <a:off x="523101" y="1175055"/>
            <a:ext cx="1114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</a:rPr>
              <a:t>Inteligencia artificial = campo científico multidisciplinar completo.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AA6A0-202B-EBB9-4C31-455B24D8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b="10416"/>
          <a:stretch/>
        </p:blipFill>
        <p:spPr>
          <a:xfrm>
            <a:off x="3551778" y="2506549"/>
            <a:ext cx="5563042" cy="42009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FD0446-51EC-8B6B-EEC3-C0D674265E03}"/>
              </a:ext>
            </a:extLst>
          </p:cNvPr>
          <p:cNvSpPr txBox="1"/>
          <p:nvPr/>
        </p:nvSpPr>
        <p:spPr>
          <a:xfrm>
            <a:off x="523101" y="1601332"/>
            <a:ext cx="1114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</a:rPr>
              <a:t>ML = algoritmos de “aprendizaje” (sin ser programados para ello específicamente).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EC08F1-D187-2D1E-8388-289E56A81235}"/>
              </a:ext>
            </a:extLst>
          </p:cNvPr>
          <p:cNvSpPr txBox="1"/>
          <p:nvPr/>
        </p:nvSpPr>
        <p:spPr>
          <a:xfrm>
            <a:off x="523100" y="2001442"/>
            <a:ext cx="11145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</a:rPr>
              <a:t>DL = (parte del ML) </a:t>
            </a:r>
            <a:r>
              <a:rPr lang="es-ES" sz="2000" b="1" u="sng" dirty="0">
                <a:solidFill>
                  <a:srgbClr val="0060AB"/>
                </a:solidFill>
              </a:rPr>
              <a:t>funciones matemáticas que colaboran entre sí </a:t>
            </a:r>
            <a:r>
              <a:rPr lang="es-ES" sz="2000" b="1" dirty="0">
                <a:solidFill>
                  <a:srgbClr val="0060AB"/>
                </a:solidFill>
              </a:rPr>
              <a:t>para generar un “output”.</a:t>
            </a:r>
          </a:p>
        </p:txBody>
      </p:sp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C3A6B0D6-4971-3F3C-91AD-6A43DCBB7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2F48E4F-D708-2C39-1910-A124B064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25" y="790833"/>
            <a:ext cx="8566018" cy="2190017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FB7EFCE-03F2-6208-1A47-65B095AD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3429000"/>
            <a:ext cx="7518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A81182-DBB0-0E91-C5EC-676E1A4AF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3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FD3B3-D32C-A369-640B-CC2D0890B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7CBB32F-342A-FD5D-C32A-09B20C02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5" y="5806738"/>
            <a:ext cx="3458817" cy="663719"/>
          </a:xfrm>
          <a:prstGeom prst="rect">
            <a:avLst/>
          </a:prstGeom>
        </p:spPr>
      </p:pic>
      <p:pic>
        <p:nvPicPr>
          <p:cNvPr id="8" name="Imagen 7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3E9EDA38-E60C-F594-D605-50BEB771F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1110290"/>
            <a:ext cx="5105400" cy="1168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3DF3F5B-4011-2605-7D80-719EE372EFE0}"/>
              </a:ext>
            </a:extLst>
          </p:cNvPr>
          <p:cNvSpPr txBox="1"/>
          <p:nvPr/>
        </p:nvSpPr>
        <p:spPr>
          <a:xfrm>
            <a:off x="4539742" y="108492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Empezamos aquí </a:t>
            </a:r>
          </a:p>
          <a:p>
            <a:pPr algn="ctr"/>
            <a:r>
              <a:rPr lang="es-ES" sz="1000" b="1" dirty="0">
                <a:solidFill>
                  <a:srgbClr val="222222"/>
                </a:solidFill>
              </a:rPr>
              <a:t>(variable/s independiente/s)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8FEC38-B0A3-71A6-0620-039E5069D71C}"/>
              </a:ext>
            </a:extLst>
          </p:cNvPr>
          <p:cNvSpPr txBox="1"/>
          <p:nvPr/>
        </p:nvSpPr>
        <p:spPr>
          <a:xfrm>
            <a:off x="7343196" y="400192"/>
            <a:ext cx="33698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Estadística y </a:t>
            </a:r>
          </a:p>
          <a:p>
            <a:pPr algn="ctr"/>
            <a:r>
              <a:rPr lang="es-ES" sz="3200" b="1" dirty="0">
                <a:solidFill>
                  <a:srgbClr val="0060AB"/>
                </a:solidFill>
              </a:rPr>
              <a:t>ciencia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0536B8-9EB8-AD93-D80A-401F9CA1BBAC}"/>
              </a:ext>
            </a:extLst>
          </p:cNvPr>
          <p:cNvSpPr txBox="1"/>
          <p:nvPr/>
        </p:nvSpPr>
        <p:spPr>
          <a:xfrm>
            <a:off x="1782556" y="952641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Predicción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8FA3D8E-9310-7E67-E9BC-93854E10F703}"/>
              </a:ext>
            </a:extLst>
          </p:cNvPr>
          <p:cNvSpPr txBox="1"/>
          <p:nvPr/>
        </p:nvSpPr>
        <p:spPr>
          <a:xfrm>
            <a:off x="3606886" y="961817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Información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6C310D3E-5A4B-F348-3443-5027D3C0BBC5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CA2142E-03CE-16E1-035A-43892CC6B22A}"/>
              </a:ext>
            </a:extLst>
          </p:cNvPr>
          <p:cNvSpPr txBox="1"/>
          <p:nvPr/>
        </p:nvSpPr>
        <p:spPr>
          <a:xfrm>
            <a:off x="2069183" y="706419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¿Para qué analizar estos datos?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F22DE3-D801-B23F-2BFD-B9CF4D15D880}"/>
              </a:ext>
            </a:extLst>
          </p:cNvPr>
          <p:cNvSpPr txBox="1"/>
          <p:nvPr/>
        </p:nvSpPr>
        <p:spPr>
          <a:xfrm>
            <a:off x="2454705" y="1839117"/>
            <a:ext cx="1364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“LA CAJA NEGRA”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9BB8886-A901-0C65-0D24-E2B89001EFC0}"/>
              </a:ext>
            </a:extLst>
          </p:cNvPr>
          <p:cNvGrpSpPr/>
          <p:nvPr/>
        </p:nvGrpSpPr>
        <p:grpSpPr>
          <a:xfrm>
            <a:off x="3466133" y="2278690"/>
            <a:ext cx="5079661" cy="1713758"/>
            <a:chOff x="3464280" y="2215204"/>
            <a:chExt cx="5079661" cy="1713758"/>
          </a:xfrm>
        </p:grpSpPr>
        <p:pic>
          <p:nvPicPr>
            <p:cNvPr id="10" name="Imagen 9" descr="Texto&#10;&#10;Descripción generada automáticamente">
              <a:extLst>
                <a:ext uri="{FF2B5EF4-FFF2-40B4-BE49-F238E27FC236}">
                  <a16:creationId xmlns:a16="http://schemas.microsoft.com/office/drawing/2014/main" id="{B5C18889-ACB6-83CD-6CEA-25AF3E36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280" y="2392262"/>
              <a:ext cx="4914900" cy="1536700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57652F4-9BBE-E01D-78E9-750D22F7621F}"/>
                </a:ext>
              </a:extLst>
            </p:cNvPr>
            <p:cNvSpPr txBox="1"/>
            <p:nvPr/>
          </p:nvSpPr>
          <p:spPr>
            <a:xfrm>
              <a:off x="7272977" y="2215204"/>
              <a:ext cx="12709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222222"/>
                  </a:solidFill>
                </a:rPr>
                <a:t>1) Parámetros estimados de la muestra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C7E46E8-F4AF-33F6-0D77-B12DBA7AB8B9}"/>
                </a:ext>
              </a:extLst>
            </p:cNvPr>
            <p:cNvSpPr txBox="1"/>
            <p:nvPr/>
          </p:nvSpPr>
          <p:spPr>
            <a:xfrm>
              <a:off x="5711608" y="2223523"/>
              <a:ext cx="100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222222"/>
                  </a:solidFill>
                </a:rPr>
                <a:t>2) Ajuste a un modelo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4383370-026E-3986-BFB8-DA6EE17E52D5}"/>
              </a:ext>
            </a:extLst>
          </p:cNvPr>
          <p:cNvGrpSpPr/>
          <p:nvPr/>
        </p:nvGrpSpPr>
        <p:grpSpPr>
          <a:xfrm>
            <a:off x="5203318" y="4311962"/>
            <a:ext cx="6554938" cy="2026854"/>
            <a:chOff x="5203318" y="4311962"/>
            <a:chExt cx="6554938" cy="202685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06B2692-0DA4-98B4-8768-0BB6105836EF}"/>
                </a:ext>
              </a:extLst>
            </p:cNvPr>
            <p:cNvGrpSpPr/>
            <p:nvPr/>
          </p:nvGrpSpPr>
          <p:grpSpPr>
            <a:xfrm>
              <a:off x="5203318" y="4311962"/>
              <a:ext cx="6554938" cy="2026854"/>
              <a:chOff x="5203318" y="4311962"/>
              <a:chExt cx="6554938" cy="2026854"/>
            </a:xfrm>
          </p:grpSpPr>
          <p:pic>
            <p:nvPicPr>
              <p:cNvPr id="12" name="Imagen 11" descr="Diagrama&#10;&#10;Descripción generada automáticamente">
                <a:extLst>
                  <a:ext uri="{FF2B5EF4-FFF2-40B4-BE49-F238E27FC236}">
                    <a16:creationId xmlns:a16="http://schemas.microsoft.com/office/drawing/2014/main" id="{06DB0EAD-82CF-1BE9-E177-0CDDBB7DB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9117" y="4311962"/>
                <a:ext cx="5039139" cy="2026854"/>
              </a:xfrm>
              <a:prstGeom prst="rect">
                <a:avLst/>
              </a:prstGeom>
            </p:spPr>
          </p:pic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20AB573-5A7C-C7AC-E21D-4B38B2E44279}"/>
                  </a:ext>
                </a:extLst>
              </p:cNvPr>
              <p:cNvSpPr txBox="1"/>
              <p:nvPr/>
            </p:nvSpPr>
            <p:spPr>
              <a:xfrm>
                <a:off x="5203318" y="4689094"/>
                <a:ext cx="15754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solidFill>
                      <a:srgbClr val="452C48"/>
                    </a:solidFill>
                  </a:rPr>
                  <a:t>2) Si la predicción ”es buena”, el “modelo” es bueno.</a:t>
                </a:r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7C2A22E-E134-43B7-5AE5-104182E3BFD6}"/>
                </a:ext>
              </a:extLst>
            </p:cNvPr>
            <p:cNvSpPr txBox="1"/>
            <p:nvPr/>
          </p:nvSpPr>
          <p:spPr>
            <a:xfrm>
              <a:off x="7698781" y="5237467"/>
              <a:ext cx="2658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452C48"/>
                  </a:solidFill>
                </a:rPr>
                <a:t>1) No ajustamos a ningún modelo, sino que buscamos una función (algoritmo).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1D039B4-41E7-CAF0-C6E5-DD7E7B015073}"/>
              </a:ext>
            </a:extLst>
          </p:cNvPr>
          <p:cNvSpPr txBox="1"/>
          <p:nvPr/>
        </p:nvSpPr>
        <p:spPr>
          <a:xfrm>
            <a:off x="2120257" y="2989623"/>
            <a:ext cx="127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EL MODELADO DE DATOS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0150793-1716-CC54-9590-9A0AD61B15BC}"/>
              </a:ext>
            </a:extLst>
          </p:cNvPr>
          <p:cNvSpPr txBox="1"/>
          <p:nvPr/>
        </p:nvSpPr>
        <p:spPr>
          <a:xfrm>
            <a:off x="3538204" y="4826998"/>
            <a:ext cx="127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EL MODELADO ALGORITMICO</a:t>
            </a:r>
          </a:p>
        </p:txBody>
      </p:sp>
    </p:spTree>
    <p:extLst>
      <p:ext uri="{BB962C8B-B14F-4D97-AF65-F5344CB8AC3E}">
        <p14:creationId xmlns:p14="http://schemas.microsoft.com/office/powerpoint/2010/main" val="66368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D15785-3FD1-EC8D-58E2-047EC081C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4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49C1D-037C-DF92-EF23-B6873146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01818" y="6503881"/>
            <a:ext cx="2743200" cy="113241"/>
          </a:xfrm>
        </p:spPr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D9A352F-29B2-2056-02B2-369400EDC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600" r="5398" b="1721"/>
          <a:stretch/>
        </p:blipFill>
        <p:spPr>
          <a:xfrm>
            <a:off x="1130364" y="524493"/>
            <a:ext cx="3961118" cy="581367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434D087-4E22-937E-2D31-8F739FC14793}"/>
              </a:ext>
            </a:extLst>
          </p:cNvPr>
          <p:cNvSpPr txBox="1"/>
          <p:nvPr/>
        </p:nvSpPr>
        <p:spPr>
          <a:xfrm>
            <a:off x="5062992" y="992512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¿De qué forma recogemos los datos?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0D888F-9094-D7C6-0E73-6986AE538DFC}"/>
              </a:ext>
            </a:extLst>
          </p:cNvPr>
          <p:cNvSpPr txBox="1"/>
          <p:nvPr/>
        </p:nvSpPr>
        <p:spPr>
          <a:xfrm>
            <a:off x="5050466" y="2141731"/>
            <a:ext cx="4344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¿Cómo los podríamos organizar/ordenar?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5DA13E-034D-C53F-A45B-31D40E8BD762}"/>
              </a:ext>
            </a:extLst>
          </p:cNvPr>
          <p:cNvSpPr txBox="1"/>
          <p:nvPr/>
        </p:nvSpPr>
        <p:spPr>
          <a:xfrm>
            <a:off x="5062991" y="3256860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¿Cómo los podríamos transformar?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CA1D71-560F-8AA5-FB4B-E9B5784A8B3E}"/>
              </a:ext>
            </a:extLst>
          </p:cNvPr>
          <p:cNvSpPr txBox="1"/>
          <p:nvPr/>
        </p:nvSpPr>
        <p:spPr>
          <a:xfrm>
            <a:off x="5062990" y="4366989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¿Cómo los podríamos modelar?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6EB500-04FE-6D2E-620F-70450950927F}"/>
              </a:ext>
            </a:extLst>
          </p:cNvPr>
          <p:cNvSpPr txBox="1"/>
          <p:nvPr/>
        </p:nvSpPr>
        <p:spPr>
          <a:xfrm>
            <a:off x="5050464" y="5562009"/>
            <a:ext cx="5456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¿QUÉ HISTORIA (CONVINCENTE) PODEMOS CONTAR?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C17213-AAC6-0C4E-9E65-40B559AD5F48}"/>
              </a:ext>
            </a:extLst>
          </p:cNvPr>
          <p:cNvSpPr txBox="1"/>
          <p:nvPr/>
        </p:nvSpPr>
        <p:spPr>
          <a:xfrm>
            <a:off x="7962561" y="122664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b="1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2A23A2-E575-9574-8D45-60FECB6BAD94}"/>
              </a:ext>
            </a:extLst>
          </p:cNvPr>
          <p:cNvSpPr txBox="1"/>
          <p:nvPr/>
        </p:nvSpPr>
        <p:spPr>
          <a:xfrm>
            <a:off x="9799916" y="2395012"/>
            <a:ext cx="19369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</a:rPr>
              <a:t>EL PROCESO DE APLICAR CIENCIA DE DATOS A MI TFG DE BIOMEDICINA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E37F73-3D4B-9D9F-DF57-83E60046E114}"/>
              </a:ext>
            </a:extLst>
          </p:cNvPr>
          <p:cNvSpPr txBox="1"/>
          <p:nvPr/>
        </p:nvSpPr>
        <p:spPr>
          <a:xfrm>
            <a:off x="5411245" y="150312"/>
            <a:ext cx="2793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</a:rPr>
              <a:t>PUNTOS PARA VERIFICAR</a:t>
            </a:r>
          </a:p>
        </p:txBody>
      </p:sp>
    </p:spTree>
    <p:extLst>
      <p:ext uri="{BB962C8B-B14F-4D97-AF65-F5344CB8AC3E}">
        <p14:creationId xmlns:p14="http://schemas.microsoft.com/office/powerpoint/2010/main" val="17306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0D1C70-DEE8-2DFE-354E-6E53AC9B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5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A3E548-C3B1-97D5-D0D9-C93BA2B527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C6A98-961B-B9C7-F839-2A3CF1FFAE0C}"/>
              </a:ext>
            </a:extLst>
          </p:cNvPr>
          <p:cNvSpPr txBox="1"/>
          <p:nvPr/>
        </p:nvSpPr>
        <p:spPr>
          <a:xfrm>
            <a:off x="959938" y="2565799"/>
            <a:ext cx="2878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</a:rPr>
              <a:t>Probabilidad 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 Variables aleatorias (distribuciones, etc.).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FAA373-5CA8-3376-A9DD-2177D56D04D1}"/>
              </a:ext>
            </a:extLst>
          </p:cNvPr>
          <p:cNvSpPr txBox="1"/>
          <p:nvPr/>
        </p:nvSpPr>
        <p:spPr>
          <a:xfrm>
            <a:off x="3659518" y="1018693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Conceptos para repasar…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3952C3-9640-CDE1-2DE1-975B06B24B8F}"/>
              </a:ext>
            </a:extLst>
          </p:cNvPr>
          <p:cNvSpPr txBox="1"/>
          <p:nvPr/>
        </p:nvSpPr>
        <p:spPr>
          <a:xfrm>
            <a:off x="4463879" y="2565798"/>
            <a:ext cx="2878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</a:rPr>
              <a:t>Estadística descriptiva 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 Análisis exploratorio de los datos (EDA)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E17940-398B-D5DB-53B6-C08796C9D26E}"/>
              </a:ext>
            </a:extLst>
          </p:cNvPr>
          <p:cNvSpPr txBox="1"/>
          <p:nvPr/>
        </p:nvSpPr>
        <p:spPr>
          <a:xfrm>
            <a:off x="8155827" y="3089017"/>
            <a:ext cx="287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</a:rPr>
              <a:t>Resumir, entender, detectar patrones, anomalías, suposiciones…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E180F206-A985-6B45-39C5-140CDDC1E641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5068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3047E22-ACA3-895D-208F-13A3A3EAF9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surgen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2E063E-44D5-1B6D-B379-562A08F64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6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ACD83-1606-5FE3-CBA5-14373AD520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14BD7C-11E0-BE8F-F70C-3EE41AAB95DC}"/>
              </a:ext>
            </a:extLst>
          </p:cNvPr>
          <p:cNvSpPr txBox="1"/>
          <p:nvPr/>
        </p:nvSpPr>
        <p:spPr>
          <a:xfrm>
            <a:off x="4154242" y="570319"/>
            <a:ext cx="408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</a:rPr>
              <a:t>EDA 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 ¿Para qué?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1719684-8762-C15B-2D16-498992585092}"/>
              </a:ext>
            </a:extLst>
          </p:cNvPr>
          <p:cNvSpPr txBox="1"/>
          <p:nvPr/>
        </p:nvSpPr>
        <p:spPr>
          <a:xfrm>
            <a:off x="1074503" y="1761126"/>
            <a:ext cx="101543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</a:rPr>
              <a:t>Estadística descriptiva 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 Mínimo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Descripción de tipos de datos.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Presencia de </a:t>
            </a:r>
            <a:r>
              <a:rPr lang="es-ES" sz="2800" b="1" dirty="0" err="1">
                <a:solidFill>
                  <a:srgbClr val="0060AB"/>
                </a:solidFill>
                <a:sym typeface="Wingdings" pitchFamily="2" charset="2"/>
              </a:rPr>
              <a:t>NAs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 / Evaluación de la normalidad  ¿Por qué?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(Análisis univariante)</a:t>
            </a: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Presencia de </a:t>
            </a:r>
            <a:r>
              <a:rPr lang="es-ES" sz="2800" b="1" dirty="0" err="1">
                <a:solidFill>
                  <a:srgbClr val="0060AB"/>
                </a:solidFill>
                <a:sym typeface="Wingdings" pitchFamily="2" charset="2"/>
              </a:rPr>
              <a:t>outliers</a:t>
            </a:r>
            <a:endParaRPr lang="es-ES" sz="2800" b="1" dirty="0">
              <a:solidFill>
                <a:srgbClr val="0060AB"/>
              </a:solidFill>
              <a:sym typeface="Wingdings" pitchFamily="2" charset="2"/>
            </a:endParaRPr>
          </a:p>
          <a:p>
            <a:pPr marL="1066785" lvl="1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Distribución aproximada de los datos  ¿Por qué?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Análisis bivariante  ¿Por qué?</a:t>
            </a:r>
            <a:endParaRPr lang="es-ES" sz="2800" b="1" dirty="0">
              <a:solidFill>
                <a:srgbClr val="0060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2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F9189F-6C8A-7E33-2B2D-29BAFE30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7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09877-5632-D1C5-0D77-1E6108E9D6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A0A409A-220A-2354-74EB-CC1C827B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6" y="3626031"/>
            <a:ext cx="5003074" cy="25015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671867-F607-C6F3-38F1-70147BF0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7" y="1496373"/>
            <a:ext cx="4491964" cy="3253040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A146A353-8B81-E591-20A1-4B54A10D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76" y="251457"/>
            <a:ext cx="4270527" cy="3188428"/>
          </a:xfrm>
          <a:prstGeom prst="rect">
            <a:avLst/>
          </a:prstGeom>
        </p:spPr>
      </p:pic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97FB0462-A7BF-E752-4FD0-D7D56D791A24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19DC44-3512-C503-1CEE-C33F60D8EF03}"/>
              </a:ext>
            </a:extLst>
          </p:cNvPr>
          <p:cNvSpPr txBox="1"/>
          <p:nvPr/>
        </p:nvSpPr>
        <p:spPr>
          <a:xfrm>
            <a:off x="1055458" y="808414"/>
            <a:ext cx="287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EDA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5C00EA61-D491-6EA2-0DD2-039AF2824CFC}"/>
              </a:ext>
            </a:extLst>
          </p:cNvPr>
          <p:cNvSpPr/>
          <p:nvPr/>
        </p:nvSpPr>
        <p:spPr>
          <a:xfrm>
            <a:off x="5460763" y="3059394"/>
            <a:ext cx="709301" cy="36960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992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0D1C70-DEE8-2DFE-354E-6E53AC9B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8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A3E548-C3B1-97D5-D0D9-C93BA2B527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C6A98-961B-B9C7-F839-2A3CF1FFAE0C}"/>
              </a:ext>
            </a:extLst>
          </p:cNvPr>
          <p:cNvSpPr txBox="1"/>
          <p:nvPr/>
        </p:nvSpPr>
        <p:spPr>
          <a:xfrm>
            <a:off x="934552" y="3033271"/>
            <a:ext cx="28787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</a:rPr>
              <a:t>¿Hay valores faltantes? ¿Cómo se distribuyen los datos?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FAA373-5CA8-3376-A9DD-2177D56D04D1}"/>
              </a:ext>
            </a:extLst>
          </p:cNvPr>
          <p:cNvSpPr txBox="1"/>
          <p:nvPr/>
        </p:nvSpPr>
        <p:spPr>
          <a:xfrm>
            <a:off x="2998889" y="580282"/>
            <a:ext cx="65566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Algunas preguntas respondidas </a:t>
            </a:r>
          </a:p>
          <a:p>
            <a:pPr algn="ctr"/>
            <a:r>
              <a:rPr lang="es-ES" sz="3200" b="1" dirty="0">
                <a:solidFill>
                  <a:srgbClr val="0060AB"/>
                </a:solidFill>
              </a:rPr>
              <a:t>tras un EDA adecuado.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3952C3-9640-CDE1-2DE1-975B06B24B8F}"/>
              </a:ext>
            </a:extLst>
          </p:cNvPr>
          <p:cNvSpPr txBox="1"/>
          <p:nvPr/>
        </p:nvSpPr>
        <p:spPr>
          <a:xfrm>
            <a:off x="4573607" y="2687718"/>
            <a:ext cx="28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</a:rPr>
              <a:t>¿Hay normalidad?  ¿Hay alguna otra distribución de interés?</a:t>
            </a:r>
          </a:p>
          <a:p>
            <a:pPr algn="ctr"/>
            <a:r>
              <a:rPr lang="es-ES" sz="2000" b="1" dirty="0">
                <a:solidFill>
                  <a:srgbClr val="0060AB"/>
                </a:solidFill>
              </a:rPr>
              <a:t>¿Hay correlación de variables?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E17940-398B-D5DB-53B6-C08796C9D26E}"/>
              </a:ext>
            </a:extLst>
          </p:cNvPr>
          <p:cNvSpPr txBox="1"/>
          <p:nvPr/>
        </p:nvSpPr>
        <p:spPr>
          <a:xfrm>
            <a:off x="8082675" y="2259961"/>
            <a:ext cx="2878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</a:rPr>
              <a:t>¿Necesito normalizar/escalar los datos?</a:t>
            </a:r>
          </a:p>
          <a:p>
            <a:pPr algn="ctr"/>
            <a:r>
              <a:rPr lang="es-ES" b="1" dirty="0">
                <a:solidFill>
                  <a:srgbClr val="0060AB"/>
                </a:solidFill>
              </a:rPr>
              <a:t>¿Necesito cambiar tipos de variables?</a:t>
            </a:r>
          </a:p>
          <a:p>
            <a:pPr algn="ctr"/>
            <a:r>
              <a:rPr lang="es-ES" b="1" dirty="0">
                <a:solidFill>
                  <a:srgbClr val="0060AB"/>
                </a:solidFill>
              </a:rPr>
              <a:t>¿Qué puedo hacer con los </a:t>
            </a:r>
            <a:r>
              <a:rPr lang="es-ES" b="1" dirty="0" err="1">
                <a:solidFill>
                  <a:srgbClr val="0060AB"/>
                </a:solidFill>
              </a:rPr>
              <a:t>outliers</a:t>
            </a:r>
            <a:r>
              <a:rPr lang="es-ES" b="1" dirty="0">
                <a:solidFill>
                  <a:srgbClr val="0060AB"/>
                </a:solidFill>
              </a:rPr>
              <a:t>?</a:t>
            </a:r>
          </a:p>
          <a:p>
            <a:pPr algn="ctr"/>
            <a:r>
              <a:rPr lang="es-ES" b="1" dirty="0">
                <a:solidFill>
                  <a:srgbClr val="0060AB"/>
                </a:solidFill>
              </a:rPr>
              <a:t>¿Qué puedo hacer con los </a:t>
            </a:r>
            <a:r>
              <a:rPr lang="es-ES" b="1" dirty="0" err="1">
                <a:solidFill>
                  <a:srgbClr val="0060AB"/>
                </a:solidFill>
              </a:rPr>
              <a:t>NAs</a:t>
            </a:r>
            <a:r>
              <a:rPr lang="es-ES" b="1" dirty="0">
                <a:solidFill>
                  <a:srgbClr val="0060AB"/>
                </a:solidFill>
              </a:rPr>
              <a:t>?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E180F206-A985-6B45-39C5-140CDDC1E641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3AF9AA-51D8-ABFD-4864-7EAB03A5B644}"/>
              </a:ext>
            </a:extLst>
          </p:cNvPr>
          <p:cNvSpPr txBox="1"/>
          <p:nvPr/>
        </p:nvSpPr>
        <p:spPr>
          <a:xfrm>
            <a:off x="2633294" y="5427270"/>
            <a:ext cx="734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¿QUÉ QUIERO (PUEDO) MODELAR?</a:t>
            </a:r>
          </a:p>
        </p:txBody>
      </p:sp>
    </p:spTree>
    <p:extLst>
      <p:ext uri="{BB962C8B-B14F-4D97-AF65-F5344CB8AC3E}">
        <p14:creationId xmlns:p14="http://schemas.microsoft.com/office/powerpoint/2010/main" val="48145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705F7A-2F49-60D8-3BBA-DA1CC0C3A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9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AFD19-5616-54C2-3228-E2147364E4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9D7F2C-98C7-5626-7F6C-320683B11BE3}"/>
              </a:ext>
            </a:extLst>
          </p:cNvPr>
          <p:cNvSpPr txBox="1"/>
          <p:nvPr/>
        </p:nvSpPr>
        <p:spPr>
          <a:xfrm>
            <a:off x="4905583" y="501404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https://es.r4ds.hadley.nz</a:t>
            </a:r>
          </a:p>
        </p:txBody>
      </p:sp>
      <p:pic>
        <p:nvPicPr>
          <p:cNvPr id="8" name="Imagen 7" descr="Diagrama, Aplicación&#10;&#10;Descripción generada automáticamente">
            <a:extLst>
              <a:ext uri="{FF2B5EF4-FFF2-40B4-BE49-F238E27FC236}">
                <a16:creationId xmlns:a16="http://schemas.microsoft.com/office/drawing/2014/main" id="{28C8ECF7-2D77-E326-4231-FEE393C8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07" y="2008115"/>
            <a:ext cx="7480300" cy="3035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601BB7-FAFF-4D9D-F888-D81420E37D05}"/>
              </a:ext>
            </a:extLst>
          </p:cNvPr>
          <p:cNvSpPr txBox="1"/>
          <p:nvPr/>
        </p:nvSpPr>
        <p:spPr>
          <a:xfrm>
            <a:off x="1016617" y="642912"/>
            <a:ext cx="984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Siguiente paso: “Transformar/Visualizar/Modelar”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FD8098-25BF-D171-3E23-8D3F2F4DDCAC}"/>
              </a:ext>
            </a:extLst>
          </p:cNvPr>
          <p:cNvSpPr txBox="1"/>
          <p:nvPr/>
        </p:nvSpPr>
        <p:spPr>
          <a:xfrm>
            <a:off x="894200" y="3326483"/>
            <a:ext cx="198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Python, R…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156C890-F1BB-E3EB-4615-FA5E9C0C5A43}"/>
              </a:ext>
            </a:extLst>
          </p:cNvPr>
          <p:cNvSpPr txBox="1"/>
          <p:nvPr/>
        </p:nvSpPr>
        <p:spPr>
          <a:xfrm>
            <a:off x="3724122" y="1877272"/>
            <a:ext cx="81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SQL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861DC9-059F-7FF4-4157-249A118A8052}"/>
              </a:ext>
            </a:extLst>
          </p:cNvPr>
          <p:cNvSpPr txBox="1"/>
          <p:nvPr/>
        </p:nvSpPr>
        <p:spPr>
          <a:xfrm>
            <a:off x="6614096" y="1554107"/>
            <a:ext cx="170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60AB"/>
                </a:solidFill>
              </a:rPr>
              <a:t>Tableu</a:t>
            </a:r>
            <a:r>
              <a:rPr lang="es-ES" dirty="0">
                <a:solidFill>
                  <a:srgbClr val="0060AB"/>
                </a:solidFill>
              </a:rPr>
              <a:t>, </a:t>
            </a:r>
            <a:r>
              <a:rPr lang="es-ES" dirty="0" err="1">
                <a:solidFill>
                  <a:srgbClr val="0060AB"/>
                </a:solidFill>
              </a:rPr>
              <a:t>PowerBI</a:t>
            </a:r>
            <a:r>
              <a:rPr lang="es-ES" dirty="0">
                <a:solidFill>
                  <a:srgbClr val="0060AB"/>
                </a:solidFill>
              </a:rPr>
              <a:t>…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1080F5-B41F-6DA6-EF15-2A5D12C61EFD}"/>
              </a:ext>
            </a:extLst>
          </p:cNvPr>
          <p:cNvSpPr txBox="1"/>
          <p:nvPr/>
        </p:nvSpPr>
        <p:spPr>
          <a:xfrm>
            <a:off x="9863848" y="3202599"/>
            <a:ext cx="170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Tu propio conocimiento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AB0A8E-F037-27C8-5D21-37DA3FF6CD75}"/>
              </a:ext>
            </a:extLst>
          </p:cNvPr>
          <p:cNvSpPr txBox="1"/>
          <p:nvPr/>
        </p:nvSpPr>
        <p:spPr>
          <a:xfrm>
            <a:off x="2069258" y="5692943"/>
            <a:ext cx="8602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OPTIMIZAR LAS MÉTRICAS + PRESENTAR</a:t>
            </a:r>
          </a:p>
        </p:txBody>
      </p:sp>
    </p:spTree>
    <p:extLst>
      <p:ext uri="{BB962C8B-B14F-4D97-AF65-F5344CB8AC3E}">
        <p14:creationId xmlns:p14="http://schemas.microsoft.com/office/powerpoint/2010/main" val="40312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5" grpId="0"/>
    </p:bldLst>
  </p:timing>
</p:sld>
</file>

<file path=ppt/theme/theme1.xml><?xml version="1.0" encoding="utf-8"?>
<a:theme xmlns:a="http://schemas.openxmlformats.org/drawingml/2006/main" name="UAX 2023 - Positivo">
  <a:themeElements>
    <a:clrScheme name="uax">
      <a:dk1>
        <a:srgbClr val="222222"/>
      </a:dk1>
      <a:lt1>
        <a:srgbClr val="FFFFFF"/>
      </a:lt1>
      <a:dk2>
        <a:srgbClr val="222222"/>
      </a:dk2>
      <a:lt2>
        <a:srgbClr val="F2F2F2"/>
      </a:lt2>
      <a:accent1>
        <a:srgbClr val="0060AB"/>
      </a:accent1>
      <a:accent2>
        <a:srgbClr val="008CF7"/>
      </a:accent2>
      <a:accent3>
        <a:srgbClr val="49ACF7"/>
      </a:accent3>
      <a:accent4>
        <a:srgbClr val="3781B9"/>
      </a:accent4>
      <a:accent5>
        <a:srgbClr val="004478"/>
      </a:accent5>
      <a:accent6>
        <a:srgbClr val="0DFCE3"/>
      </a:accent6>
      <a:hlink>
        <a:srgbClr val="F3F719"/>
      </a:hlink>
      <a:folHlink>
        <a:srgbClr val="491F69"/>
      </a:folHlink>
    </a:clrScheme>
    <a:fontScheme name="HW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lnSpc>
            <a:spcPct val="120000"/>
          </a:lnSpc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8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defRPr sz="1600" dirty="0" smtClean="0">
            <a:latin typeface="+mn-lt"/>
          </a:defRPr>
        </a:defPPr>
      </a:lstStyle>
    </a:txDef>
  </a:objectDefaults>
  <a:extraClrSchemeLst/>
  <a:custClrLst>
    <a:custClr name="Chart 1">
      <a:srgbClr val="00ADE8"/>
    </a:custClr>
    <a:custClr name="Chart 2">
      <a:srgbClr val="00B398"/>
    </a:custClr>
    <a:custClr name="null01">
      <a:srgbClr val="FFFFFF"/>
    </a:custClr>
    <a:custClr name="null02">
      <a:srgbClr val="FFFFFF"/>
    </a:custClr>
    <a:custClr name="Navy 50% Shade">
      <a:srgbClr val="0D193B"/>
    </a:custClr>
    <a:custClr name="Puprle 50% Shade">
      <a:srgbClr val="291737"/>
    </a:custClr>
    <a:custClr name="Burgundy 50% Shade">
      <a:srgbClr val="37152E"/>
    </a:custClr>
    <a:custClr name="Maroon 50% Shade">
      <a:srgbClr val="550028"/>
    </a:custClr>
    <a:custClr name="Pink 50% Shade">
      <a:srgbClr val="7F004B"/>
    </a:custClr>
    <a:custClr name="Yellow 50% Shade">
      <a:srgbClr val="806924"/>
    </a:custClr>
    <a:custClr name="Chart 1 50% Shade">
      <a:srgbClr val="005774"/>
    </a:custClr>
    <a:custClr name="Chart 2 50% Shade">
      <a:srgbClr val="005A4C"/>
    </a:custClr>
    <a:custClr name="Chart 2 50% Shade">
      <a:srgbClr val="FFFFFF"/>
    </a:custClr>
    <a:custClr name="Chart 2 50% Shade">
      <a:srgbClr val="FFFFFF"/>
    </a:custClr>
    <a:custClr name="Navy 90% Tint">
      <a:srgbClr val="E7E9F0"/>
    </a:custClr>
    <a:custClr name="Purple 90% Tint">
      <a:srgbClr val="EDE7F0"/>
    </a:custClr>
    <a:custClr name="Burgundy 90% Tint">
      <a:srgbClr val="EFE9EE"/>
    </a:custClr>
    <a:custClr name="Maroon 90% Tint">
      <a:srgbClr val="F6E4EC"/>
    </a:custClr>
    <a:custClr name="Pink 90% Tint">
      <a:srgbClr val="FFE6F4"/>
    </a:custClr>
    <a:custClr name="Yellow 90% Tint">
      <a:srgbClr val="FFFAED"/>
    </a:custClr>
  </a:custClrLst>
  <a:extLst>
    <a:ext uri="{05A4C25C-085E-4340-85A3-A5531E510DB2}">
      <thm15:themeFamily xmlns:thm15="http://schemas.microsoft.com/office/thememl/2012/main" name="Presentation1" id="{B941F624-0BF1-402A-BDD8-853BF142226A}" vid="{8AFC18C5-D10C-478C-9FD4-45F21C0DB0D6}"/>
    </a:ext>
  </a:extLst>
</a:theme>
</file>

<file path=ppt/theme/theme2.xml><?xml version="1.0" encoding="utf-8"?>
<a:theme xmlns:a="http://schemas.openxmlformats.org/drawingml/2006/main" name="UAX 2023 - Negativo">
  <a:themeElements>
    <a:clrScheme name="uax">
      <a:dk1>
        <a:srgbClr val="222222"/>
      </a:dk1>
      <a:lt1>
        <a:srgbClr val="FFFFFF"/>
      </a:lt1>
      <a:dk2>
        <a:srgbClr val="222222"/>
      </a:dk2>
      <a:lt2>
        <a:srgbClr val="F2F2F2"/>
      </a:lt2>
      <a:accent1>
        <a:srgbClr val="0060AB"/>
      </a:accent1>
      <a:accent2>
        <a:srgbClr val="008CF7"/>
      </a:accent2>
      <a:accent3>
        <a:srgbClr val="49ACF7"/>
      </a:accent3>
      <a:accent4>
        <a:srgbClr val="3781B9"/>
      </a:accent4>
      <a:accent5>
        <a:srgbClr val="004478"/>
      </a:accent5>
      <a:accent6>
        <a:srgbClr val="0DFCE3"/>
      </a:accent6>
      <a:hlink>
        <a:srgbClr val="F3F719"/>
      </a:hlink>
      <a:folHlink>
        <a:srgbClr val="491F69"/>
      </a:folHlink>
    </a:clrScheme>
    <a:fontScheme name="HW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lnSpc>
            <a:spcPct val="120000"/>
          </a:lnSpc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8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defRPr sz="1600" dirty="0" smtClean="0">
            <a:latin typeface="+mn-lt"/>
          </a:defRPr>
        </a:defPPr>
      </a:lstStyle>
    </a:txDef>
  </a:objectDefaults>
  <a:extraClrSchemeLst/>
  <a:custClrLst>
    <a:custClr name="Chart 1">
      <a:srgbClr val="00ADE8"/>
    </a:custClr>
    <a:custClr name="Chart 2">
      <a:srgbClr val="00B398"/>
    </a:custClr>
    <a:custClr name="null01">
      <a:srgbClr val="FFFFFF"/>
    </a:custClr>
    <a:custClr name="null02">
      <a:srgbClr val="FFFFFF"/>
    </a:custClr>
    <a:custClr name="Navy 50% Shade">
      <a:srgbClr val="0D193B"/>
    </a:custClr>
    <a:custClr name="Puprle 50% Shade">
      <a:srgbClr val="291737"/>
    </a:custClr>
    <a:custClr name="Burgundy 50% Shade">
      <a:srgbClr val="37152E"/>
    </a:custClr>
    <a:custClr name="Maroon 50% Shade">
      <a:srgbClr val="550028"/>
    </a:custClr>
    <a:custClr name="Pink 50% Shade">
      <a:srgbClr val="7F004B"/>
    </a:custClr>
    <a:custClr name="Yellow 50% Shade">
      <a:srgbClr val="806924"/>
    </a:custClr>
    <a:custClr name="Chart 1 50% Shade">
      <a:srgbClr val="005774"/>
    </a:custClr>
    <a:custClr name="Chart 2 50% Shade">
      <a:srgbClr val="005A4C"/>
    </a:custClr>
    <a:custClr name="Chart 2 50% Shade">
      <a:srgbClr val="FFFFFF"/>
    </a:custClr>
    <a:custClr name="Chart 2 50% Shade">
      <a:srgbClr val="FFFFFF"/>
    </a:custClr>
    <a:custClr name="Navy 90% Tint">
      <a:srgbClr val="E7E9F0"/>
    </a:custClr>
    <a:custClr name="Purple 90% Tint">
      <a:srgbClr val="EDE7F0"/>
    </a:custClr>
    <a:custClr name="Burgundy 90% Tint">
      <a:srgbClr val="EFE9EE"/>
    </a:custClr>
    <a:custClr name="Maroon 90% Tint">
      <a:srgbClr val="F6E4EC"/>
    </a:custClr>
    <a:custClr name="Pink 90% Tint">
      <a:srgbClr val="FFE6F4"/>
    </a:custClr>
    <a:custClr name="Yellow 90% Tint">
      <a:srgbClr val="FFFAED"/>
    </a:custClr>
  </a:custClrLst>
  <a:extLst>
    <a:ext uri="{05A4C25C-085E-4340-85A3-A5531E510DB2}">
      <thm15:themeFamily xmlns:thm15="http://schemas.microsoft.com/office/thememl/2012/main" name="Presentation1" id="{B941F624-0BF1-402A-BDD8-853BF142226A}" vid="{8AFC18C5-D10C-478C-9FD4-45F21C0DB0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7CFF577CBE2E488383CFE29E54A272" ma:contentTypeVersion="2" ma:contentTypeDescription="Crear nuevo documento." ma:contentTypeScope="" ma:versionID="c130e7691c543abef4180122dc67440a">
  <xsd:schema xmlns:xsd="http://www.w3.org/2001/XMLSchema" xmlns:xs="http://www.w3.org/2001/XMLSchema" xmlns:p="http://schemas.microsoft.com/office/2006/metadata/properties" xmlns:ns2="ee139851-585f-4351-8296-83eb849dbe5d" targetNamespace="http://schemas.microsoft.com/office/2006/metadata/properties" ma:root="true" ma:fieldsID="7b089e788a05580994c1089713cec9b2" ns2:_="">
    <xsd:import namespace="ee139851-585f-4351-8296-83eb849dbe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139851-585f-4351-8296-83eb849db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A27AD6-6305-411D-86AA-48C0233FC0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44AE6C-FBF2-47DA-97E5-43E47F0AEE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139851-585f-4351-8296-83eb849db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Hotwire 2023 – Content</Template>
  <TotalTime>4302</TotalTime>
  <Words>935</Words>
  <Application>Microsoft Macintosh PowerPoint</Application>
  <PresentationFormat>Panorámica</PresentationFormat>
  <Paragraphs>132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Calibri</vt:lpstr>
      <vt:lpstr>Lato</vt:lpstr>
      <vt:lpstr>Lato Medium</vt:lpstr>
      <vt:lpstr>Manrope</vt:lpstr>
      <vt:lpstr>Wingdings</vt:lpstr>
      <vt:lpstr>UAX 2023 - Positivo</vt:lpstr>
      <vt:lpstr>UAX 2023 - Negativo</vt:lpstr>
      <vt:lpstr>CIENCIA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PPT corporativa</dc:title>
  <dc:creator>Daniel Bernués García</dc:creator>
  <cp:lastModifiedBy>Ariel Cariaga Martínez</cp:lastModifiedBy>
  <cp:revision>110</cp:revision>
  <dcterms:created xsi:type="dcterms:W3CDTF">2023-03-21T11:49:23Z</dcterms:created>
  <dcterms:modified xsi:type="dcterms:W3CDTF">2024-10-19T16:03:29Z</dcterms:modified>
</cp:coreProperties>
</file>